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401" r:id="rId4"/>
    <p:sldId id="456" r:id="rId5"/>
    <p:sldId id="483" r:id="rId6"/>
    <p:sldId id="489" r:id="rId7"/>
    <p:sldId id="491" r:id="rId8"/>
    <p:sldId id="515" r:id="rId9"/>
    <p:sldId id="485" r:id="rId10"/>
    <p:sldId id="496" r:id="rId11"/>
    <p:sldId id="497" r:id="rId12"/>
    <p:sldId id="484" r:id="rId13"/>
    <p:sldId id="500" r:id="rId14"/>
    <p:sldId id="440" r:id="rId15"/>
    <p:sldId id="525" r:id="rId16"/>
  </p:sldIdLst>
  <p:sldSz cx="12192000" cy="6858000"/>
  <p:notesSz cx="6797675" cy="9926638"/>
  <p:embeddedFontLst>
    <p:embeddedFont>
      <p:font typeface="나눔스퀘어" panose="020B0600000101010101" pitchFamily="50" charset="-127"/>
      <p:regular r:id="rId18"/>
    </p:embeddedFont>
    <p:embeddedFont>
      <p:font typeface="나눔스퀘어 Bold" panose="020B0600000101010101" pitchFamily="50" charset="-127"/>
      <p:bold r:id="rId19"/>
    </p:embeddedFont>
    <p:embeddedFont>
      <p:font typeface="나눔스퀘어 ExtraBold" panose="020B0600000101010101" pitchFamily="50" charset="-127"/>
      <p:bold r:id="rId20"/>
    </p:embeddedFont>
    <p:embeddedFont>
      <p:font typeface="맑은 고딕" panose="020B0503020000020004" pitchFamily="50" charset="-127"/>
      <p:regular r:id="rId21"/>
      <p:bold r:id="rId2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D42F22E3-41F2-4ED1-97D5-483FB149FAA2}">
          <p14:sldIdLst>
            <p14:sldId id="256"/>
            <p14:sldId id="257"/>
          </p14:sldIdLst>
        </p14:section>
        <p14:section name="연구배경 및 목적" id="{DC173B4F-A5C0-4D27-B073-133906EF39ED}">
          <p14:sldIdLst>
            <p14:sldId id="401"/>
            <p14:sldId id="456"/>
          </p14:sldIdLst>
        </p14:section>
        <p14:section name="연구방법" id="{CB6C02A6-640D-41CB-8CEA-161AEB444E99}">
          <p14:sldIdLst>
            <p14:sldId id="483"/>
            <p14:sldId id="489"/>
            <p14:sldId id="491"/>
            <p14:sldId id="515"/>
          </p14:sldIdLst>
        </p14:section>
        <p14:section name="연구결과" id="{B9D81D46-D7C0-465A-AE6A-89F1FD95D8F9}">
          <p14:sldIdLst>
            <p14:sldId id="485"/>
            <p14:sldId id="496"/>
            <p14:sldId id="497"/>
          </p14:sldIdLst>
        </p14:section>
        <p14:section name="개선 필요사항" id="{F7DC4706-93B4-433B-B20E-2BD9BC0735CA}">
          <p14:sldIdLst>
            <p14:sldId id="484"/>
            <p14:sldId id="500"/>
          </p14:sldIdLst>
        </p14:section>
        <p14:section name="감사합니다." id="{44EC927B-E3B7-40F7-9495-E18609B63E21}">
          <p14:sldIdLst>
            <p14:sldId id="440"/>
            <p14:sldId id="52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251" userDrawn="1">
          <p15:clr>
            <a:srgbClr val="A4A3A4"/>
          </p15:clr>
        </p15:guide>
        <p15:guide id="2" pos="3386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orient="horz" pos="2205" userDrawn="1">
          <p15:clr>
            <a:srgbClr val="A4A3A4"/>
          </p15:clr>
        </p15:guide>
        <p15:guide id="6" orient="horz" pos="399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9933"/>
    <a:srgbClr val="FF6600"/>
    <a:srgbClr val="00FF00"/>
    <a:srgbClr val="1F497D"/>
    <a:srgbClr val="D99694"/>
    <a:srgbClr val="CDD3CB"/>
    <a:srgbClr val="4A5649"/>
    <a:srgbClr val="606558"/>
    <a:srgbClr val="1D3C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88" autoAdjust="0"/>
    <p:restoredTop sz="84364" autoAdjust="0"/>
  </p:normalViewPr>
  <p:slideViewPr>
    <p:cSldViewPr snapToGrid="0">
      <p:cViewPr varScale="1">
        <p:scale>
          <a:sx n="93" d="100"/>
          <a:sy n="93" d="100"/>
        </p:scale>
        <p:origin x="1500" y="66"/>
      </p:cViewPr>
      <p:guideLst>
        <p:guide orient="horz" pos="2251"/>
        <p:guide pos="3386"/>
        <p:guide pos="7355"/>
        <p:guide orient="horz" pos="2205"/>
        <p:guide orient="horz" pos="399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2" d="100"/>
        <a:sy n="102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fld id="{5107D5DB-02F9-45A2-ABD8-0F769B56179B}" type="datetimeFigureOut">
              <a:rPr lang="ko-KR" altLang="en-US" smtClean="0"/>
              <a:pPr/>
              <a:t>2025-01-14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fld id="{E7BD2291-DD2E-4B24-BB42-F62D6FDF0868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64281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나눔스퀘어 Bold" panose="020B0600000101010101" pitchFamily="50" charset="-127"/>
        <a:ea typeface="나눔스퀘어 Bold" panose="020B0600000101010101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스퀘어 Bold" panose="020B0600000101010101" pitchFamily="50" charset="-127"/>
        <a:ea typeface="나눔스퀘어 Bold" panose="020B0600000101010101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스퀘어 Bold" panose="020B0600000101010101" pitchFamily="50" charset="-127"/>
        <a:ea typeface="나눔스퀘어 Bold" panose="020B0600000101010101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스퀘어 Bold" panose="020B0600000101010101" pitchFamily="50" charset="-127"/>
        <a:ea typeface="나눔스퀘어 Bold" panose="020B0600000101010101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스퀘어 Bold" panose="020B0600000101010101" pitchFamily="50" charset="-127"/>
        <a:ea typeface="나눔스퀘어 Bold" panose="020B0600000101010101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D2291-DD2E-4B24-BB42-F62D6FDF0868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2948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D2291-DD2E-4B24-BB42-F62D6FDF0868}" type="slidenum">
              <a:rPr lang="ko-KR" altLang="en-US" smtClean="0"/>
              <a:pPr/>
              <a:t>2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75877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D2291-DD2E-4B24-BB42-F62D6FDF0868}" type="slidenum">
              <a:rPr lang="ko-KR" altLang="en-US" smtClean="0"/>
              <a:pPr/>
              <a:t>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161612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D2291-DD2E-4B24-BB42-F62D6FDF0868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25646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D2291-DD2E-4B24-BB42-F62D6FDF0868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60701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D2291-DD2E-4B24-BB42-F62D6FDF0868}" type="slidenum">
              <a:rPr lang="ko-KR" altLang="en-US" smtClean="0"/>
              <a:pPr/>
              <a:t>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20210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D2291-DD2E-4B24-BB42-F62D6FDF0868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40149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D2291-DD2E-4B24-BB42-F62D6FDF0868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89668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D2291-DD2E-4B24-BB42-F62D6FDF0868}" type="slidenum">
              <a:rPr lang="ko-KR" altLang="en-US" smtClean="0"/>
              <a:pPr/>
              <a:t>11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0529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D2291-DD2E-4B24-BB42-F62D6FDF0868}" type="slidenum">
              <a:rPr lang="ko-KR" altLang="en-US" smtClean="0"/>
              <a:pPr/>
              <a:t>13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1618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5589CA-EB72-48F5-83F6-3ACD5147B1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D99E8F9-800A-4115-A2AA-09BE9E6E0A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08364B0-F9ED-4137-ABC7-12CD5D916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0B88BD0-8B07-4DA0-81E5-56134B3A5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A42644-5820-4E40-9449-187B55814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2881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335E792-3971-4A51-B293-288653EC3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1385ECD-9990-47C9-AD82-B8B45BD67A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508941B-F421-4D3A-B5C2-339C7B640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4DCC9E-A16D-46E8-AF07-D1FCA3E45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AF79AB3-EDE0-4926-B821-CD905D615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6936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784B1A-247E-4E42-A3CE-8CEEAAC92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4380AAA-2496-4CAF-9741-712D9E47C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CC2D00-BAC1-43DB-9405-D02738ABC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3F5A35-6963-4C68-9D4F-9B990251B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BBFC61-C4FF-4A84-A9DE-A7A7D072A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423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0B1B8AE-04A0-446B-AF2A-8006D66F2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35434F-E8DD-4F59-AA4E-7161000A0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73D0883-6CF8-4222-A764-F44B4BAC6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4FE42A2-E40F-41A4-A0AF-BB899663C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40A76F4-FF31-46D5-A6E9-7F2466BDC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28C882E-E730-4E38-ACC3-F21CE5EAF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2588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1E54742-6DFC-46A5-9AFF-770D3F61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F7ED7CD-3784-41D9-9B5B-F50835606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EF7B0FF-8DAC-41AD-B92F-F4D665FAD0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3B3322E-C6AF-40D8-811F-94CE29D489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B8D5FC-392D-4588-A850-BD3EE7E415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716C1A03-8760-4946-988F-22E5DB32F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6AC60FF-7BDB-4D1C-9DEE-29412D248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D95DAE4-92A9-4554-8DCF-05DD4DEFD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0735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F37C88-4E55-4C5B-AB27-7BC6B0DAC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7F9A326-476F-4D12-A2ED-FCD43D180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BE51A47-39F8-4824-92D7-90E3B8479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5E9F1B7-F534-46DE-A5A0-4AC479331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807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3FBC7C3-C80E-4154-9224-80EBF03CC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3047" y="6355979"/>
            <a:ext cx="834692" cy="491005"/>
          </a:xfrm>
        </p:spPr>
        <p:txBody>
          <a:bodyPr lIns="0" rIns="108000" bIns="0" anchor="b"/>
          <a:lstStyle>
            <a:lvl1pPr algn="ctr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algn="r"/>
            <a:fld id="{9DB82EA0-26BB-45FF-B58B-CEA2871F6230}" type="slidenum">
              <a:rPr lang="ko-KR" altLang="en-US" smtClean="0"/>
              <a:pPr algn="r"/>
              <a:t>‹#›</a:t>
            </a:fld>
            <a:r>
              <a:rPr lang="ko-KR" altLang="en-US" dirty="0"/>
              <a:t> </a:t>
            </a:r>
          </a:p>
        </p:txBody>
      </p:sp>
      <p:pic>
        <p:nvPicPr>
          <p:cNvPr id="5" name="그래픽 4">
            <a:extLst>
              <a:ext uri="{FF2B5EF4-FFF2-40B4-BE49-F238E27FC236}">
                <a16:creationId xmlns:a16="http://schemas.microsoft.com/office/drawing/2014/main" id="{BD2234E9-CF32-816F-A257-B209D1849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68682" y="6648931"/>
            <a:ext cx="223319" cy="209071"/>
          </a:xfrm>
          <a:prstGeom prst="rect">
            <a:avLst/>
          </a:prstGeom>
        </p:spPr>
      </p:pic>
      <p:pic>
        <p:nvPicPr>
          <p:cNvPr id="6" name="그래픽 5">
            <a:extLst>
              <a:ext uri="{FF2B5EF4-FFF2-40B4-BE49-F238E27FC236}">
                <a16:creationId xmlns:a16="http://schemas.microsoft.com/office/drawing/2014/main" id="{B889C26F-22C9-4350-98E0-C55DE9E32D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" y="6648931"/>
            <a:ext cx="11463693" cy="209071"/>
          </a:xfrm>
          <a:prstGeom prst="rect">
            <a:avLst/>
          </a:prstGeom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AFAD1AF-8A56-520D-7BB0-EC868798D57D}"/>
              </a:ext>
            </a:extLst>
          </p:cNvPr>
          <p:cNvCxnSpPr/>
          <p:nvPr userDrawn="1"/>
        </p:nvCxnSpPr>
        <p:spPr>
          <a:xfrm>
            <a:off x="394063" y="627019"/>
            <a:ext cx="1140387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7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80C92B-42DB-494E-B51D-4FC6FBD5D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9C8575A-BE9A-4DE3-AE48-698F1CF78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0FE52B5-6CF9-4C69-BA37-CF57E5E25E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E620F8B-6713-4357-AD9B-EB6F28FD2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5590BF0-9C5C-4FC5-8ABF-7F03EB8E5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3848E41-6D72-4F62-AB07-76872321A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8475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5989D7-EFB6-48E7-A6BF-F77A11D3E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8124B1C-EEAE-43E7-8A55-A2CFDB5EFE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54A9509-D81A-4668-9707-92C10C0B7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F26A79B-6B5E-47B1-AC80-D743637E9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6BE4C13-80B4-4A70-88C1-259E7C88FE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63DD1AE-A5F3-46C6-BFEE-F97A28E9A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1066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F9282-D7B5-478D-8158-41C6ED349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0250FDB-6B3B-4578-9912-DD8E1C585C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C26630C-EBF5-499C-9824-0E19AA7D5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76926B7-D124-4881-B242-9781555FC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6977E85-C601-4205-9DF7-54005D939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0346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62EE93BC-1A19-4665-97E7-83FFBC3AB1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71574CA-B3AF-498E-B22A-B9C5B8BD1B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10033F0-F802-43CA-90CF-1C42F9DF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00F3CD6-F9BA-4464-8B0E-868076600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B9F34A1-2241-4EC7-9D9B-A06A2A662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7599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2EDC75A9-75D0-4BE7-9636-70B948454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AB85A55-DB20-47C4-8327-C0CB60B04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CD5DA70-775A-4973-8A28-54A7C99DDB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DA15570-99DB-481E-9396-C5CDE969BA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3E5703-CC3E-4AFD-9970-689F18110A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defRPr>
            </a:lvl1pPr>
          </a:lstStyle>
          <a:p>
            <a:fld id="{9DB82EA0-26BB-45FF-B58B-CEA2871F623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12191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스퀘어 Bold" panose="020B0600000101010101" pitchFamily="50" charset="-127"/>
          <a:ea typeface="나눔스퀘어 Bold" panose="020B0600000101010101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스퀘어 Bold" panose="020B0600000101010101" pitchFamily="50" charset="-127"/>
          <a:ea typeface="나눔스퀘어 Bold" panose="020B0600000101010101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스퀘어 Bold" panose="020B0600000101010101" pitchFamily="50" charset="-127"/>
          <a:ea typeface="나눔스퀘어 Bold" panose="020B0600000101010101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스퀘어 Bold" panose="020B0600000101010101" pitchFamily="50" charset="-127"/>
          <a:ea typeface="나눔스퀘어 Bold" panose="020B0600000101010101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스퀘어 Bold" panose="020B0600000101010101" pitchFamily="50" charset="-127"/>
          <a:ea typeface="나눔스퀘어 Bold" panose="020B0600000101010101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스퀘어 Bold" panose="020B0600000101010101" pitchFamily="50" charset="-127"/>
          <a:ea typeface="나눔스퀘어 Bold" panose="020B0600000101010101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6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microsoft.com/office/2007/relationships/hdphoto" Target="../media/hdphoto1.wdp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8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35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24" y="0"/>
            <a:ext cx="12192000" cy="6858000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24" y="0"/>
            <a:ext cx="6572250" cy="6851735"/>
          </a:xfrm>
          <a:prstGeom prst="rect">
            <a:avLst/>
          </a:prstGeom>
        </p:spPr>
      </p:pic>
      <p:pic>
        <p:nvPicPr>
          <p:cNvPr id="18" name="그래픽 17">
            <a:extLst>
              <a:ext uri="{FF2B5EF4-FFF2-40B4-BE49-F238E27FC236}">
                <a16:creationId xmlns:a16="http://schemas.microsoft.com/office/drawing/2014/main" id="{10611207-5134-4943-B257-BB12F2A3F4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8624" y="-6265"/>
            <a:ext cx="12192000" cy="6858000"/>
          </a:xfrm>
          <a:prstGeom prst="rect">
            <a:avLst/>
          </a:prstGeom>
        </p:spPr>
      </p:pic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4EA49366-B4B2-48E2-A17D-C67C25E2D225}"/>
              </a:ext>
            </a:extLst>
          </p:cNvPr>
          <p:cNvCxnSpPr>
            <a:cxnSpLocks/>
          </p:cNvCxnSpPr>
          <p:nvPr/>
        </p:nvCxnSpPr>
        <p:spPr>
          <a:xfrm>
            <a:off x="1078906" y="2563949"/>
            <a:ext cx="1001694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CEE4D9AD-7498-A491-07A9-6A63BE19864D}"/>
              </a:ext>
            </a:extLst>
          </p:cNvPr>
          <p:cNvSpPr/>
          <p:nvPr/>
        </p:nvSpPr>
        <p:spPr>
          <a:xfrm>
            <a:off x="879835" y="1777102"/>
            <a:ext cx="10415082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base" latinLnBrk="0">
              <a:spcBef>
                <a:spcPts val="500"/>
              </a:spcBef>
              <a:buClr>
                <a:srgbClr val="2A6EAC"/>
              </a:buClr>
              <a:buSzPct val="110000"/>
            </a:pPr>
            <a:r>
              <a:rPr kumimoji="1" lang="ko-KR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해상교통망 운영관리를 위한 기술교류 워크숍</a:t>
            </a:r>
            <a:endParaRPr kumimoji="1" lang="en-US" altLang="ko-K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D7CF40-7E1D-CC51-6045-0D36A2DBDDF9}"/>
              </a:ext>
            </a:extLst>
          </p:cNvPr>
          <p:cNvSpPr txBox="1"/>
          <p:nvPr/>
        </p:nvSpPr>
        <p:spPr>
          <a:xfrm>
            <a:off x="470539" y="4612700"/>
            <a:ext cx="5892554" cy="83715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bevelT w="0" h="0"/>
            </a:sp3d>
          </a:bodyPr>
          <a:lstStyle>
            <a:defPPr>
              <a:defRPr lang="ko-KR"/>
            </a:defPPr>
            <a:lvl1pPr indent="0" defTabSz="1067531">
              <a:spcBef>
                <a:spcPct val="20000"/>
              </a:spcBef>
              <a:buFont typeface="Arial" pitchFamily="34" charset="0"/>
              <a:buNone/>
              <a:defRPr sz="2800" b="0" spc="-50" baseline="0">
                <a:gradFill>
                  <a:gsLst>
                    <a:gs pos="0">
                      <a:srgbClr val="0176AA"/>
                    </a:gs>
                    <a:gs pos="100000">
                      <a:srgbClr val="0176AA"/>
                    </a:gs>
                  </a:gsLst>
                  <a:lin ang="5400000" scaled="1"/>
                </a:gradFill>
                <a:effectLst/>
                <a:latin typeface="Rix고딕 EB" pitchFamily="18" charset="-127"/>
                <a:ea typeface="Rix고딕 EB" pitchFamily="18" charset="-127"/>
              </a:defRPr>
            </a:lvl1pPr>
            <a:lvl2pPr marL="533765" indent="0" algn="ctr" defTabSz="1067531">
              <a:spcBef>
                <a:spcPct val="20000"/>
              </a:spcBef>
              <a:buFont typeface="Arial" pitchFamily="34" charset="0"/>
              <a:buNone/>
              <a:defRPr sz="3299">
                <a:solidFill>
                  <a:schemeClr val="tx1">
                    <a:tint val="75000"/>
                  </a:schemeClr>
                </a:solidFill>
              </a:defRPr>
            </a:lvl2pPr>
            <a:lvl3pPr marL="1067531" indent="0" algn="ctr" defTabSz="1067531">
              <a:spcBef>
                <a:spcPct val="20000"/>
              </a:spcBef>
              <a:buFont typeface="Arial" pitchFamily="34" charset="0"/>
              <a:buNone/>
              <a:defRPr sz="2799">
                <a:solidFill>
                  <a:schemeClr val="tx1">
                    <a:tint val="75000"/>
                  </a:schemeClr>
                </a:solidFill>
              </a:defRPr>
            </a:lvl3pPr>
            <a:lvl4pPr marL="1601297" indent="0" algn="ctr" defTabSz="1067531">
              <a:spcBef>
                <a:spcPct val="20000"/>
              </a:spcBef>
              <a:buFont typeface="Arial" pitchFamily="34" charset="0"/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135063" indent="0" algn="ctr" defTabSz="1067531">
              <a:spcBef>
                <a:spcPct val="20000"/>
              </a:spcBef>
              <a:buFont typeface="Arial" pitchFamily="34" charset="0"/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2668828" indent="0" algn="ctr" defTabSz="1067531">
              <a:spcBef>
                <a:spcPct val="20000"/>
              </a:spcBef>
              <a:buFont typeface="Arial" pitchFamily="34" charset="0"/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3202594" indent="0" algn="ctr" defTabSz="1067531">
              <a:spcBef>
                <a:spcPct val="20000"/>
              </a:spcBef>
              <a:buFont typeface="Arial" pitchFamily="34" charset="0"/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3736360" indent="0" algn="ctr" defTabSz="1067531">
              <a:spcBef>
                <a:spcPct val="20000"/>
              </a:spcBef>
              <a:buFont typeface="Arial" pitchFamily="34" charset="0"/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4270126" indent="0" algn="ctr" defTabSz="1067531">
              <a:spcBef>
                <a:spcPct val="20000"/>
              </a:spcBef>
              <a:buFont typeface="Arial" pitchFamily="34" charset="0"/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z="1600" spc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발표일 </a:t>
            </a:r>
            <a:r>
              <a:rPr lang="en-US" altLang="ko-KR" sz="1600" spc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2025.01.14.</a:t>
            </a:r>
          </a:p>
          <a:p>
            <a:r>
              <a:rPr lang="ko-KR" altLang="en-US" sz="1600" spc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발표자 </a:t>
            </a:r>
            <a:r>
              <a:rPr lang="en-US" altLang="ko-KR" sz="1600" spc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1600" spc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공간융합부 </a:t>
            </a:r>
            <a:r>
              <a:rPr lang="ko-KR" altLang="en-US" sz="1600" spc="0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이상학</a:t>
            </a:r>
            <a:r>
              <a:rPr lang="ko-KR" altLang="en-US" sz="1600" spc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주임</a:t>
            </a:r>
            <a:endParaRPr lang="en-US" altLang="ko-KR" sz="1600" spc="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ko-KR" altLang="en-US" sz="1600" spc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연구자 </a:t>
            </a:r>
            <a:r>
              <a:rPr lang="en-US" altLang="ko-KR" sz="1600" spc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1600" spc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공간융합부 </a:t>
            </a:r>
            <a:r>
              <a:rPr lang="ko-KR" altLang="en-US" sz="1600" spc="0" dirty="0" err="1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이상학</a:t>
            </a:r>
            <a:r>
              <a:rPr lang="ko-KR" altLang="en-US" sz="1600" spc="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주임</a:t>
            </a:r>
            <a:endParaRPr lang="en-US" altLang="ko-KR" sz="1600" spc="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4C53DEB-1D8D-24A8-486A-4A53C6823BFB}"/>
              </a:ext>
            </a:extLst>
          </p:cNvPr>
          <p:cNvSpPr/>
          <p:nvPr/>
        </p:nvSpPr>
        <p:spPr>
          <a:xfrm>
            <a:off x="878332" y="2925388"/>
            <a:ext cx="10415082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base" latinLnBrk="0">
              <a:spcBef>
                <a:spcPts val="500"/>
              </a:spcBef>
              <a:buClr>
                <a:srgbClr val="2A6EAC"/>
              </a:buClr>
              <a:buSzPct val="110000"/>
            </a:pPr>
            <a:r>
              <a:rPr kumimoji="1" lang="ko-KR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실시간 선박 데이터 추적을 통한 정박</a:t>
            </a:r>
            <a:r>
              <a:rPr kumimoji="1" lang="en-US" altLang="ko-KR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·</a:t>
            </a:r>
            <a:r>
              <a:rPr kumimoji="1" lang="ko-KR" alt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정류 감지 및 행위 식별</a:t>
            </a:r>
            <a:endParaRPr kumimoji="1" lang="en-US" altLang="ko-K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25586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그래픽 24">
            <a:extLst>
              <a:ext uri="{FF2B5EF4-FFF2-40B4-BE49-F238E27FC236}">
                <a16:creationId xmlns:a16="http://schemas.microsoft.com/office/drawing/2014/main" id="{4DE9AAA0-B7FD-4655-A19D-55E386FEAF2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9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371" b="2371"/>
          <a:stretch/>
        </p:blipFill>
        <p:spPr>
          <a:xfrm>
            <a:off x="0" y="9144"/>
            <a:ext cx="12192000" cy="6858000"/>
          </a:xfrm>
          <a:prstGeom prst="rect">
            <a:avLst/>
          </a:prstGeom>
        </p:spPr>
      </p:pic>
      <p:pic>
        <p:nvPicPr>
          <p:cNvPr id="2" name="그래픽 1">
            <a:extLst>
              <a:ext uri="{FF2B5EF4-FFF2-40B4-BE49-F238E27FC236}">
                <a16:creationId xmlns:a16="http://schemas.microsoft.com/office/drawing/2014/main" id="{AD241ACC-8347-49BA-BF61-B13ADE2984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9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3878" r="16624" b="18300"/>
          <a:stretch/>
        </p:blipFill>
        <p:spPr>
          <a:xfrm>
            <a:off x="0" y="4238560"/>
            <a:ext cx="12192000" cy="2619440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F5EF8A76-1E60-0BEE-88DD-48E22C55CC33}"/>
              </a:ext>
            </a:extLst>
          </p:cNvPr>
          <p:cNvGrpSpPr/>
          <p:nvPr/>
        </p:nvGrpSpPr>
        <p:grpSpPr>
          <a:xfrm>
            <a:off x="4488188" y="2838603"/>
            <a:ext cx="3387236" cy="523220"/>
            <a:chOff x="4488188" y="2838603"/>
            <a:chExt cx="3387236" cy="52322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88E1632-37F3-41AB-8CA4-DEF7FDF1603C}"/>
                </a:ext>
              </a:extLst>
            </p:cNvPr>
            <p:cNvSpPr txBox="1"/>
            <p:nvPr/>
          </p:nvSpPr>
          <p:spPr>
            <a:xfrm>
              <a:off x="4488188" y="2838603"/>
              <a:ext cx="6238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01</a:t>
              </a:r>
              <a:endParaRPr lang="ko-KR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85A052-E74F-4CBA-AA95-00CDFF0B6062}"/>
                </a:ext>
              </a:extLst>
            </p:cNvPr>
            <p:cNvSpPr txBox="1"/>
            <p:nvPr/>
          </p:nvSpPr>
          <p:spPr>
            <a:xfrm>
              <a:off x="5222134" y="2838603"/>
              <a:ext cx="26532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연구배경 및 목적</a:t>
              </a:r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AD4B6FC3-FE29-69AE-EC1B-50970B0106A8}"/>
              </a:ext>
            </a:extLst>
          </p:cNvPr>
          <p:cNvGrpSpPr/>
          <p:nvPr/>
        </p:nvGrpSpPr>
        <p:grpSpPr>
          <a:xfrm>
            <a:off x="4488188" y="3609014"/>
            <a:ext cx="2226662" cy="523220"/>
            <a:chOff x="4488188" y="3575687"/>
            <a:chExt cx="2226662" cy="52322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4A8A0A-75D7-489E-AEE8-BB66C90BC11D}"/>
                </a:ext>
              </a:extLst>
            </p:cNvPr>
            <p:cNvSpPr txBox="1"/>
            <p:nvPr/>
          </p:nvSpPr>
          <p:spPr>
            <a:xfrm>
              <a:off x="4488188" y="3575687"/>
              <a:ext cx="6238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02</a:t>
              </a:r>
              <a:endParaRPr lang="ko-KR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4BC9200-DEB9-4EC1-86FA-98BB75ACDE9C}"/>
                </a:ext>
              </a:extLst>
            </p:cNvPr>
            <p:cNvSpPr txBox="1"/>
            <p:nvPr/>
          </p:nvSpPr>
          <p:spPr>
            <a:xfrm>
              <a:off x="5222134" y="3575687"/>
              <a:ext cx="14927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연구방법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6F660810-6016-4CA9-A450-7D67DB61324E}"/>
              </a:ext>
            </a:extLst>
          </p:cNvPr>
          <p:cNvSpPr txBox="1"/>
          <p:nvPr/>
        </p:nvSpPr>
        <p:spPr>
          <a:xfrm>
            <a:off x="1948526" y="1708165"/>
            <a:ext cx="313367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400" dirty="0">
                <a:solidFill>
                  <a:srgbClr val="2A57A7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C</a:t>
            </a:r>
            <a:r>
              <a:rPr lang="en-US" altLang="ko-KR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ontents</a:t>
            </a:r>
            <a:endParaRPr lang="ko-KR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A2632EB8-7321-4ACC-88A7-09D365304193}"/>
              </a:ext>
            </a:extLst>
          </p:cNvPr>
          <p:cNvCxnSpPr/>
          <p:nvPr/>
        </p:nvCxnSpPr>
        <p:spPr>
          <a:xfrm>
            <a:off x="5171648" y="2203073"/>
            <a:ext cx="7020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E1B78DA-9F85-A278-D83F-1B8E0884FD50}"/>
              </a:ext>
            </a:extLst>
          </p:cNvPr>
          <p:cNvGrpSpPr/>
          <p:nvPr/>
        </p:nvGrpSpPr>
        <p:grpSpPr>
          <a:xfrm>
            <a:off x="4488188" y="4379425"/>
            <a:ext cx="2226662" cy="523220"/>
            <a:chOff x="4488188" y="4345868"/>
            <a:chExt cx="2226662" cy="52322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771F4B1-1B29-75DD-1285-FA8A9F2583B5}"/>
                </a:ext>
              </a:extLst>
            </p:cNvPr>
            <p:cNvSpPr txBox="1"/>
            <p:nvPr/>
          </p:nvSpPr>
          <p:spPr>
            <a:xfrm>
              <a:off x="4488188" y="4345868"/>
              <a:ext cx="6238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03</a:t>
              </a:r>
              <a:endParaRPr lang="ko-KR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E7F40FE-3670-8651-097B-3864D14D808D}"/>
                </a:ext>
              </a:extLst>
            </p:cNvPr>
            <p:cNvSpPr txBox="1"/>
            <p:nvPr/>
          </p:nvSpPr>
          <p:spPr>
            <a:xfrm>
              <a:off x="5222134" y="4345868"/>
              <a:ext cx="149271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연구결과</a:t>
              </a: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97B99328-8B3F-9D25-25EF-BC41C73A0C02}"/>
              </a:ext>
            </a:extLst>
          </p:cNvPr>
          <p:cNvGrpSpPr/>
          <p:nvPr/>
        </p:nvGrpSpPr>
        <p:grpSpPr>
          <a:xfrm>
            <a:off x="4488188" y="5149835"/>
            <a:ext cx="2733211" cy="523220"/>
            <a:chOff x="4488188" y="5149835"/>
            <a:chExt cx="2733211" cy="52322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D16B5C6-6868-989B-F1FE-3FB11D92C8F4}"/>
                </a:ext>
              </a:extLst>
            </p:cNvPr>
            <p:cNvSpPr txBox="1"/>
            <p:nvPr/>
          </p:nvSpPr>
          <p:spPr>
            <a:xfrm>
              <a:off x="4488188" y="5149835"/>
              <a:ext cx="62388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04</a:t>
              </a:r>
              <a:endParaRPr lang="ko-KR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FB6B60C-5CC1-70CA-CF7F-E0FA9AD251C8}"/>
                </a:ext>
              </a:extLst>
            </p:cNvPr>
            <p:cNvSpPr txBox="1"/>
            <p:nvPr/>
          </p:nvSpPr>
          <p:spPr>
            <a:xfrm>
              <a:off x="5222134" y="5149835"/>
              <a:ext cx="199926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요약 및 결론</a:t>
              </a:r>
              <a:endParaRPr lang="ko-KR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0551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34"/>
            <a:ext cx="12192000" cy="6858000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B7BFBD33-B4D4-40E0-AC25-8D0AF446C1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26504"/>
            <a:ext cx="12192000" cy="6858000"/>
          </a:xfrm>
          <a:prstGeom prst="rect">
            <a:avLst/>
          </a:prstGeom>
        </p:spPr>
      </p:pic>
      <p:pic>
        <p:nvPicPr>
          <p:cNvPr id="53" name="그래픽 52">
            <a:extLst>
              <a:ext uri="{FF2B5EF4-FFF2-40B4-BE49-F238E27FC236}">
                <a16:creationId xmlns:a16="http://schemas.microsoft.com/office/drawing/2014/main" id="{5AE8396A-1CCB-4C68-A0F7-700FDE54F7C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9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3878" r="16624" b="18300"/>
          <a:stretch/>
        </p:blipFill>
        <p:spPr>
          <a:xfrm>
            <a:off x="88900" y="3899893"/>
            <a:ext cx="12192000" cy="2619440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CEBD50E3-389B-6E67-4BE9-E15A86841A58}"/>
              </a:ext>
            </a:extLst>
          </p:cNvPr>
          <p:cNvCxnSpPr>
            <a:cxnSpLocks/>
          </p:cNvCxnSpPr>
          <p:nvPr/>
        </p:nvCxnSpPr>
        <p:spPr>
          <a:xfrm>
            <a:off x="5307291" y="3335310"/>
            <a:ext cx="6871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81643F0-B135-0607-C7B6-02EDBD4D91C6}"/>
              </a:ext>
            </a:extLst>
          </p:cNvPr>
          <p:cNvSpPr txBox="1"/>
          <p:nvPr/>
        </p:nvSpPr>
        <p:spPr>
          <a:xfrm>
            <a:off x="1054656" y="3015001"/>
            <a:ext cx="41713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01. </a:t>
            </a:r>
            <a:r>
              <a:rPr lang="ko-KR" altLang="en-US" sz="36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연구배경 및 목적</a:t>
            </a:r>
          </a:p>
        </p:txBody>
      </p:sp>
    </p:spTree>
    <p:extLst>
      <p:ext uri="{BB962C8B-B14F-4D97-AF65-F5344CB8AC3E}">
        <p14:creationId xmlns:p14="http://schemas.microsoft.com/office/powerpoint/2010/main" val="1482722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사각형: 둥근 모서리 45">
            <a:extLst>
              <a:ext uri="{FF2B5EF4-FFF2-40B4-BE49-F238E27FC236}">
                <a16:creationId xmlns:a16="http://schemas.microsoft.com/office/drawing/2014/main" id="{F45365F4-168F-8854-D0B4-F249E57C926E}"/>
              </a:ext>
            </a:extLst>
          </p:cNvPr>
          <p:cNvSpPr/>
          <p:nvPr/>
        </p:nvSpPr>
        <p:spPr>
          <a:xfrm>
            <a:off x="1205059" y="4103167"/>
            <a:ext cx="5561815" cy="1588011"/>
          </a:xfrm>
          <a:prstGeom prst="roundRect">
            <a:avLst>
              <a:gd name="adj" fmla="val 6846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7" defTabSz="91428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endParaRPr lang="en-US" altLang="ko-KR" sz="10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54919B8-CA3E-DBBF-3AF9-A7038CE7B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pPr/>
              <a:t>4</a:t>
            </a:fld>
            <a:r>
              <a:rPr lang="ko-KR" altLang="en-US" dirty="0"/>
              <a:t> 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12DFF5AA-0A26-D94D-4592-11EBF2BFB55C}"/>
              </a:ext>
            </a:extLst>
          </p:cNvPr>
          <p:cNvCxnSpPr/>
          <p:nvPr/>
        </p:nvCxnSpPr>
        <p:spPr>
          <a:xfrm>
            <a:off x="394063" y="627019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60DE874-3C62-D7CD-B44A-AFD6CC3EB331}"/>
              </a:ext>
            </a:extLst>
          </p:cNvPr>
          <p:cNvSpPr txBox="1"/>
          <p:nvPr/>
        </p:nvSpPr>
        <p:spPr>
          <a:xfrm>
            <a:off x="318830" y="174717"/>
            <a:ext cx="5942065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01. </a:t>
            </a:r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연구배경 및 목적</a:t>
            </a:r>
          </a:p>
        </p:txBody>
      </p:sp>
      <p:sp>
        <p:nvSpPr>
          <p:cNvPr id="36" name="文本框 44">
            <a:extLst>
              <a:ext uri="{FF2B5EF4-FFF2-40B4-BE49-F238E27FC236}">
                <a16:creationId xmlns:a16="http://schemas.microsoft.com/office/drawing/2014/main" id="{3FFC44C7-B883-5C88-F03F-C8E7DFBF5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69" y="740020"/>
            <a:ext cx="11403873" cy="369332"/>
          </a:xfrm>
          <a:prstGeom prst="rect">
            <a:avLst/>
          </a:prstGeom>
          <a:solidFill>
            <a:srgbClr val="1D3C75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defRPr/>
            </a:pPr>
            <a:endParaRPr lang="zh-CN" altLang="en-US" b="1" dirty="0">
              <a:solidFill>
                <a:schemeClr val="bg1"/>
              </a:solidFill>
              <a:latin typeface="나눔스퀘어 Bold" panose="020B0600000101010101" pitchFamily="50" charset="-127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738115A6-24AA-0D4D-42DC-C4C2FEBE793E}"/>
              </a:ext>
            </a:extLst>
          </p:cNvPr>
          <p:cNvSpPr/>
          <p:nvPr/>
        </p:nvSpPr>
        <p:spPr>
          <a:xfrm>
            <a:off x="1205059" y="1821420"/>
            <a:ext cx="5561815" cy="2056919"/>
          </a:xfrm>
          <a:prstGeom prst="roundRect">
            <a:avLst>
              <a:gd name="adj" fmla="val 6846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7" defTabSz="91428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endParaRPr lang="en-US" altLang="ko-KR" sz="10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26" name="그래픽 97">
            <a:extLst>
              <a:ext uri="{FF2B5EF4-FFF2-40B4-BE49-F238E27FC236}">
                <a16:creationId xmlns:a16="http://schemas.microsoft.com/office/drawing/2014/main" id="{F005BF5D-7D59-A8BE-2B23-7BDB0D93FA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8428" y="1791098"/>
            <a:ext cx="983666" cy="884305"/>
          </a:xfrm>
          <a:prstGeom prst="rect">
            <a:avLst/>
          </a:prstGeom>
          <a:effectLst/>
        </p:spPr>
      </p:pic>
      <p:pic>
        <p:nvPicPr>
          <p:cNvPr id="27" name="그래픽 86">
            <a:extLst>
              <a:ext uri="{FF2B5EF4-FFF2-40B4-BE49-F238E27FC236}">
                <a16:creationId xmlns:a16="http://schemas.microsoft.com/office/drawing/2014/main" id="{B911652A-07ED-EABC-DDD8-F9ADEE1A08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497" y="1791098"/>
            <a:ext cx="983666" cy="88430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직사각형 27">
            <a:extLst>
              <a:ext uri="{FF2B5EF4-FFF2-40B4-BE49-F238E27FC236}">
                <a16:creationId xmlns:a16="http://schemas.microsoft.com/office/drawing/2014/main" id="{A947AD7E-A1A3-62FF-00B9-850506B9F42F}"/>
              </a:ext>
            </a:extLst>
          </p:cNvPr>
          <p:cNvSpPr/>
          <p:nvPr/>
        </p:nvSpPr>
        <p:spPr>
          <a:xfrm>
            <a:off x="361165" y="1971640"/>
            <a:ext cx="912254" cy="52322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base" latinLnBrk="0">
              <a:buClr>
                <a:srgbClr val="2A6EAC"/>
              </a:buClr>
              <a:buSzPct val="110000"/>
            </a:pPr>
            <a:r>
              <a:rPr kumimoji="1" lang="ko-KR" altLang="en-US" sz="1400" dirty="0">
                <a:solidFill>
                  <a:srgbClr val="13284D"/>
                </a:solidFill>
                <a:latin typeface="나눔스퀘어 Extra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kumimoji="1" lang="en-US" altLang="ko-KR" sz="1400" dirty="0">
                <a:solidFill>
                  <a:srgbClr val="13284D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·</a:t>
            </a:r>
            <a:r>
              <a:rPr kumimoji="1" lang="ko-KR" altLang="en-US" sz="1400" dirty="0">
                <a:solidFill>
                  <a:srgbClr val="13284D"/>
                </a:solidFill>
                <a:latin typeface="나눔스퀘어 ExtraBold" panose="020B0600000101010101" pitchFamily="50" charset="-127"/>
                <a:ea typeface="나눔스퀘어 Bold" panose="020B0600000101010101" pitchFamily="50" charset="-127"/>
              </a:rPr>
              <a:t>정류</a:t>
            </a:r>
            <a:endParaRPr kumimoji="1" lang="en-US" altLang="ko-KR" sz="1400" dirty="0">
              <a:solidFill>
                <a:srgbClr val="13284D"/>
              </a:solidFill>
              <a:latin typeface="나눔스퀘어 ExtraBold" panose="020B0600000101010101" pitchFamily="50" charset="-127"/>
              <a:ea typeface="나눔스퀘어 Bold" panose="020B0600000101010101" pitchFamily="50" charset="-127"/>
            </a:endParaRPr>
          </a:p>
          <a:p>
            <a:pPr algn="ctr" fontAlgn="base" latinLnBrk="0">
              <a:buClr>
                <a:srgbClr val="2A6EAC"/>
              </a:buClr>
              <a:buSzPct val="110000"/>
            </a:pPr>
            <a:r>
              <a:rPr kumimoji="1" lang="ko-KR" altLang="en-US" sz="1400" dirty="0">
                <a:solidFill>
                  <a:srgbClr val="13284D"/>
                </a:solidFill>
                <a:latin typeface="나눔스퀘어 ExtraBold" panose="020B0600000101010101" pitchFamily="50" charset="-127"/>
                <a:ea typeface="나눔스퀘어 Bold" panose="020B0600000101010101" pitchFamily="50" charset="-127"/>
              </a:rPr>
              <a:t>이탈탐지</a:t>
            </a:r>
            <a:endParaRPr kumimoji="1" lang="en-US" altLang="ko-KR" sz="1400" dirty="0">
              <a:solidFill>
                <a:srgbClr val="13284D"/>
              </a:solidFill>
              <a:latin typeface="나눔스퀘어 Extra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42" name="그래픽 97">
            <a:extLst>
              <a:ext uri="{FF2B5EF4-FFF2-40B4-BE49-F238E27FC236}">
                <a16:creationId xmlns:a16="http://schemas.microsoft.com/office/drawing/2014/main" id="{F37D04BE-0078-B33A-10A3-BAD68AB175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324" y="4107926"/>
            <a:ext cx="982573" cy="885600"/>
          </a:xfrm>
          <a:prstGeom prst="rect">
            <a:avLst/>
          </a:prstGeom>
          <a:effectLst/>
        </p:spPr>
      </p:pic>
      <p:pic>
        <p:nvPicPr>
          <p:cNvPr id="43" name="그래픽 86">
            <a:extLst>
              <a:ext uri="{FF2B5EF4-FFF2-40B4-BE49-F238E27FC236}">
                <a16:creationId xmlns:a16="http://schemas.microsoft.com/office/drawing/2014/main" id="{28F314AC-CDFE-BD74-616B-C503E49B5A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4497" y="4107926"/>
            <a:ext cx="982573" cy="8856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42B502DA-C957-18C6-4E88-05F0E232E228}"/>
              </a:ext>
            </a:extLst>
          </p:cNvPr>
          <p:cNvSpPr/>
          <p:nvPr/>
        </p:nvSpPr>
        <p:spPr>
          <a:xfrm>
            <a:off x="350163" y="4378016"/>
            <a:ext cx="911241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 fontAlgn="base" latinLnBrk="0">
              <a:buClr>
                <a:srgbClr val="2A6EAC"/>
              </a:buClr>
              <a:buSzPct val="110000"/>
            </a:pPr>
            <a:r>
              <a:rPr kumimoji="1" lang="ko-KR" altLang="en-US" sz="1400" dirty="0">
                <a:solidFill>
                  <a:srgbClr val="13284D"/>
                </a:solidFill>
                <a:latin typeface="나눔스퀘어 ExtraBold" panose="020B0600000101010101" pitchFamily="50" charset="-127"/>
                <a:ea typeface="나눔스퀘어 Bold" panose="020B0600000101010101" pitchFamily="50" charset="-127"/>
              </a:rPr>
              <a:t>행위식별</a:t>
            </a:r>
            <a:endParaRPr kumimoji="1" lang="en-US" altLang="ko-KR" sz="1400" dirty="0">
              <a:solidFill>
                <a:srgbClr val="13284D"/>
              </a:solidFill>
              <a:latin typeface="나눔스퀘어 Extra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805DAA69-FCC0-4641-8D5E-9807B686607E}"/>
              </a:ext>
            </a:extLst>
          </p:cNvPr>
          <p:cNvGrpSpPr/>
          <p:nvPr/>
        </p:nvGrpSpPr>
        <p:grpSpPr>
          <a:xfrm>
            <a:off x="6766874" y="1373775"/>
            <a:ext cx="5530407" cy="4772398"/>
            <a:chOff x="6766874" y="1373775"/>
            <a:chExt cx="5530407" cy="4772398"/>
          </a:xfrm>
        </p:grpSpPr>
        <p:sp>
          <p:nvSpPr>
            <p:cNvPr id="8" name="타원 7">
              <a:extLst>
                <a:ext uri="{FF2B5EF4-FFF2-40B4-BE49-F238E27FC236}">
                  <a16:creationId xmlns:a16="http://schemas.microsoft.com/office/drawing/2014/main" id="{D0F34588-9CC7-D544-7C54-20D49DF567EA}"/>
                </a:ext>
              </a:extLst>
            </p:cNvPr>
            <p:cNvSpPr/>
            <p:nvPr/>
          </p:nvSpPr>
          <p:spPr>
            <a:xfrm>
              <a:off x="7452503" y="2050770"/>
              <a:ext cx="4095403" cy="4095403"/>
            </a:xfrm>
            <a:prstGeom prst="ellips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E610FAE0-18B5-F481-F21A-EEB5E0D08088}"/>
                </a:ext>
              </a:extLst>
            </p:cNvPr>
            <p:cNvGrpSpPr/>
            <p:nvPr/>
          </p:nvGrpSpPr>
          <p:grpSpPr>
            <a:xfrm>
              <a:off x="6766874" y="1373775"/>
              <a:ext cx="5530407" cy="4255813"/>
              <a:chOff x="6766874" y="1373775"/>
              <a:chExt cx="5530407" cy="4255813"/>
            </a:xfrm>
          </p:grpSpPr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006178CD-62C2-D290-8DE1-757F38BFEAD4}"/>
                  </a:ext>
                </a:extLst>
              </p:cNvPr>
              <p:cNvSpPr/>
              <p:nvPr/>
            </p:nvSpPr>
            <p:spPr>
              <a:xfrm>
                <a:off x="6766874" y="2922191"/>
                <a:ext cx="1520062" cy="2934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base" latinLnBrk="0">
                  <a:lnSpc>
                    <a:spcPts val="1500"/>
                  </a:lnSpc>
                  <a:spcBef>
                    <a:spcPts val="500"/>
                  </a:spcBef>
                  <a:buClr>
                    <a:srgbClr val="2A6EAC"/>
                  </a:buClr>
                  <a:buSzPct val="110000"/>
                </a:pPr>
                <a:r>
                  <a:rPr kumimoji="1" lang="ko-KR" altLang="en-US" sz="1600" b="1" dirty="0">
                    <a:solidFill>
                      <a:schemeClr val="accent1">
                        <a:lumMod val="7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rPr>
                  <a:t>위험예보</a:t>
                </a:r>
                <a:endParaRPr kumimoji="1"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endParaRPr>
              </a:p>
            </p:txBody>
          </p:sp>
          <p:grpSp>
            <p:nvGrpSpPr>
              <p:cNvPr id="2" name="그룹 1">
                <a:extLst>
                  <a:ext uri="{FF2B5EF4-FFF2-40B4-BE49-F238E27FC236}">
                    <a16:creationId xmlns:a16="http://schemas.microsoft.com/office/drawing/2014/main" id="{97FFD985-D640-F67F-712F-6576A35164A3}"/>
                  </a:ext>
                </a:extLst>
              </p:cNvPr>
              <p:cNvGrpSpPr/>
              <p:nvPr/>
            </p:nvGrpSpPr>
            <p:grpSpPr>
              <a:xfrm>
                <a:off x="7152616" y="1373775"/>
                <a:ext cx="5144665" cy="4255813"/>
                <a:chOff x="7152616" y="1373775"/>
                <a:chExt cx="5144665" cy="4255813"/>
              </a:xfrm>
            </p:grpSpPr>
            <p:sp>
              <p:nvSpPr>
                <p:cNvPr id="3" name="타원 2">
                  <a:extLst>
                    <a:ext uri="{FF2B5EF4-FFF2-40B4-BE49-F238E27FC236}">
                      <a16:creationId xmlns:a16="http://schemas.microsoft.com/office/drawing/2014/main" id="{B12E1BE5-832C-4B5D-9FBE-1E83A8D5DBCA}"/>
                    </a:ext>
                  </a:extLst>
                </p:cNvPr>
                <p:cNvSpPr/>
                <p:nvPr/>
              </p:nvSpPr>
              <p:spPr>
                <a:xfrm>
                  <a:off x="7969084" y="2567351"/>
                  <a:ext cx="3062237" cy="3062237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  <a:alpha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</p:txBody>
            </p:sp>
            <p:sp>
              <p:nvSpPr>
                <p:cNvPr id="7" name="타원 6">
                  <a:extLst>
                    <a:ext uri="{FF2B5EF4-FFF2-40B4-BE49-F238E27FC236}">
                      <a16:creationId xmlns:a16="http://schemas.microsoft.com/office/drawing/2014/main" id="{BFB85FA6-AC67-E064-C695-4E6197A3859A}"/>
                    </a:ext>
                  </a:extLst>
                </p:cNvPr>
                <p:cNvSpPr/>
                <p:nvPr/>
              </p:nvSpPr>
              <p:spPr>
                <a:xfrm>
                  <a:off x="8479344" y="3077611"/>
                  <a:ext cx="2041721" cy="2041721"/>
                </a:xfrm>
                <a:prstGeom prst="ellipse">
                  <a:avLst/>
                </a:prstGeom>
                <a:solidFill>
                  <a:schemeClr val="tx1">
                    <a:lumMod val="85000"/>
                    <a:lumOff val="15000"/>
                    <a:alpha val="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</p:txBody>
            </p:sp>
            <p:pic>
              <p:nvPicPr>
                <p:cNvPr id="9" name="그래픽 50">
                  <a:extLst>
                    <a:ext uri="{FF2B5EF4-FFF2-40B4-BE49-F238E27FC236}">
                      <a16:creationId xmlns:a16="http://schemas.microsoft.com/office/drawing/2014/main" id="{E99DDF8F-6A7C-60D5-F3AA-568B25E0DF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email">
                  <a:extLst>
                    <a:ext uri="{28A0092B-C50C-407E-A947-70E740481C1C}">
                      <a14:useLocalDpi xmlns:a14="http://schemas.microsoft.com/office/drawing/2010/main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09643" y="3394968"/>
                  <a:ext cx="1380942" cy="1380942"/>
                </a:xfrm>
                <a:prstGeom prst="rect">
                  <a:avLst/>
                </a:prstGeom>
              </p:spPr>
            </p:pic>
            <p:sp>
              <p:nvSpPr>
                <p:cNvPr id="47" name="타원 46">
                  <a:extLst>
                    <a:ext uri="{FF2B5EF4-FFF2-40B4-BE49-F238E27FC236}">
                      <a16:creationId xmlns:a16="http://schemas.microsoft.com/office/drawing/2014/main" id="{5E015BA3-E077-3CEF-76B1-E7ADF7C794AE}"/>
                    </a:ext>
                  </a:extLst>
                </p:cNvPr>
                <p:cNvSpPr/>
                <p:nvPr/>
              </p:nvSpPr>
              <p:spPr>
                <a:xfrm>
                  <a:off x="9128307" y="1678871"/>
                  <a:ext cx="743790" cy="743790"/>
                </a:xfrm>
                <a:prstGeom prst="ellipse">
                  <a:avLst/>
                </a:prstGeom>
                <a:solidFill>
                  <a:srgbClr val="4A709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</p:txBody>
            </p:sp>
            <p:sp>
              <p:nvSpPr>
                <p:cNvPr id="49" name="타원 48">
                  <a:extLst>
                    <a:ext uri="{FF2B5EF4-FFF2-40B4-BE49-F238E27FC236}">
                      <a16:creationId xmlns:a16="http://schemas.microsoft.com/office/drawing/2014/main" id="{FA30CC41-AFF1-F8DC-B289-8CDC5F6B4524}"/>
                    </a:ext>
                  </a:extLst>
                </p:cNvPr>
                <p:cNvSpPr/>
                <p:nvPr/>
              </p:nvSpPr>
              <p:spPr>
                <a:xfrm>
                  <a:off x="11152450" y="3265193"/>
                  <a:ext cx="743790" cy="743790"/>
                </a:xfrm>
                <a:prstGeom prst="ellipse">
                  <a:avLst/>
                </a:prstGeom>
                <a:solidFill>
                  <a:srgbClr val="4A709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</p:txBody>
            </p:sp>
            <p:sp>
              <p:nvSpPr>
                <p:cNvPr id="53" name="직사각형 52">
                  <a:extLst>
                    <a:ext uri="{FF2B5EF4-FFF2-40B4-BE49-F238E27FC236}">
                      <a16:creationId xmlns:a16="http://schemas.microsoft.com/office/drawing/2014/main" id="{CFF3550D-5517-E58C-F1D2-6D395380EB84}"/>
                    </a:ext>
                  </a:extLst>
                </p:cNvPr>
                <p:cNvSpPr/>
                <p:nvPr/>
              </p:nvSpPr>
              <p:spPr>
                <a:xfrm>
                  <a:off x="8750417" y="1373775"/>
                  <a:ext cx="1520062" cy="29341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base" latinLnBrk="0">
                    <a:lnSpc>
                      <a:spcPts val="1500"/>
                    </a:lnSpc>
                    <a:spcBef>
                      <a:spcPts val="500"/>
                    </a:spcBef>
                    <a:buClr>
                      <a:srgbClr val="2A6EAC"/>
                    </a:buClr>
                    <a:buSzPct val="110000"/>
                  </a:pPr>
                  <a:r>
                    <a:rPr kumimoji="1" lang="ko-KR" altLang="en-US" sz="1600" b="1" dirty="0">
                      <a:solidFill>
                        <a:schemeClr val="accent1">
                          <a:lumMod val="7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전자지도</a:t>
                  </a:r>
                  <a:endParaRPr kumimoji="1" lang="en-US" altLang="ko-KR" sz="1600" b="1" dirty="0">
                    <a:solidFill>
                      <a:schemeClr val="accent1">
                        <a:lumMod val="7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  <p:sp>
              <p:nvSpPr>
                <p:cNvPr id="55" name="직사각형 54">
                  <a:extLst>
                    <a:ext uri="{FF2B5EF4-FFF2-40B4-BE49-F238E27FC236}">
                      <a16:creationId xmlns:a16="http://schemas.microsoft.com/office/drawing/2014/main" id="{8F7CEEE3-B76E-BB68-4FC4-79AFC2A2E6E0}"/>
                    </a:ext>
                  </a:extLst>
                </p:cNvPr>
                <p:cNvSpPr/>
                <p:nvPr/>
              </p:nvSpPr>
              <p:spPr>
                <a:xfrm>
                  <a:off x="10777219" y="2922191"/>
                  <a:ext cx="1520062" cy="29341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base" latinLnBrk="0">
                    <a:lnSpc>
                      <a:spcPts val="1500"/>
                    </a:lnSpc>
                    <a:spcBef>
                      <a:spcPts val="500"/>
                    </a:spcBef>
                    <a:buClr>
                      <a:srgbClr val="2A6EAC"/>
                    </a:buClr>
                    <a:buSzPct val="110000"/>
                  </a:pPr>
                  <a:r>
                    <a:rPr kumimoji="1" lang="ko-KR" altLang="en-US" sz="1600" b="1" dirty="0" err="1">
                      <a:solidFill>
                        <a:schemeClr val="accent1">
                          <a:lumMod val="7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통항량</a:t>
                  </a:r>
                  <a:r>
                    <a:rPr kumimoji="1" lang="ko-KR" altLang="en-US" sz="1600" b="1" dirty="0">
                      <a:solidFill>
                        <a:schemeClr val="accent1">
                          <a:lumMod val="75000"/>
                        </a:schemeClr>
                      </a:solidFill>
                      <a:latin typeface="나눔스퀘어 ExtraBold" panose="020B0600000101010101" pitchFamily="50" charset="-127"/>
                      <a:ea typeface="나눔스퀘어 ExtraBold" panose="020B0600000101010101" pitchFamily="50" charset="-127"/>
                    </a:rPr>
                    <a:t> 예측</a:t>
                  </a:r>
                  <a:endParaRPr kumimoji="1" lang="en-US" altLang="ko-KR" sz="1600" b="1" dirty="0">
                    <a:solidFill>
                      <a:schemeClr val="accent1">
                        <a:lumMod val="75000"/>
                      </a:schemeClr>
                    </a:solidFill>
                    <a:latin typeface="나눔스퀘어 ExtraBold" panose="020B0600000101010101" pitchFamily="50" charset="-127"/>
                    <a:ea typeface="나눔스퀘어 ExtraBold" panose="020B0600000101010101" pitchFamily="50" charset="-127"/>
                  </a:endParaRPr>
                </a:p>
              </p:txBody>
            </p:sp>
            <p:pic>
              <p:nvPicPr>
                <p:cNvPr id="12" name="그림 11">
                  <a:extLst>
                    <a:ext uri="{FF2B5EF4-FFF2-40B4-BE49-F238E27FC236}">
                      <a16:creationId xmlns:a16="http://schemas.microsoft.com/office/drawing/2014/main" id="{74C4DB0C-BEBA-F0C0-9AE1-3414FB7D78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lum bright="70000" contrast="-70000"/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artisticMosiaicBubbles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286660" y="3374348"/>
                  <a:ext cx="480349" cy="480349"/>
                </a:xfrm>
                <a:prstGeom prst="rect">
                  <a:avLst/>
                </a:prstGeom>
              </p:spPr>
            </p:pic>
            <p:sp>
              <p:nvSpPr>
                <p:cNvPr id="13" name="타원 12">
                  <a:extLst>
                    <a:ext uri="{FF2B5EF4-FFF2-40B4-BE49-F238E27FC236}">
                      <a16:creationId xmlns:a16="http://schemas.microsoft.com/office/drawing/2014/main" id="{038927B9-8A80-8D55-FCB7-9666D7BB87FD}"/>
                    </a:ext>
                  </a:extLst>
                </p:cNvPr>
                <p:cNvSpPr/>
                <p:nvPr/>
              </p:nvSpPr>
              <p:spPr>
                <a:xfrm>
                  <a:off x="7152616" y="3265193"/>
                  <a:ext cx="743790" cy="743790"/>
                </a:xfrm>
                <a:prstGeom prst="ellipse">
                  <a:avLst/>
                </a:prstGeom>
                <a:solidFill>
                  <a:srgbClr val="4A7090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dirty="0">
                    <a:latin typeface="나눔스퀘어 Bold" panose="020B0600000101010101" pitchFamily="50" charset="-127"/>
                    <a:ea typeface="나눔스퀘어 Bold" panose="020B0600000101010101" pitchFamily="50" charset="-127"/>
                  </a:endParaRPr>
                </a:p>
              </p:txBody>
            </p:sp>
            <p:pic>
              <p:nvPicPr>
                <p:cNvPr id="24" name="그림 23">
                  <a:extLst>
                    <a:ext uri="{FF2B5EF4-FFF2-40B4-BE49-F238E27FC236}">
                      <a16:creationId xmlns:a16="http://schemas.microsoft.com/office/drawing/2014/main" id="{36D30334-9896-092A-7CDB-8E1977EF35C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lum bright="70000" contrast="-70000"/>
                </a:blip>
                <a:stretch>
                  <a:fillRect/>
                </a:stretch>
              </p:blipFill>
              <p:spPr>
                <a:xfrm>
                  <a:off x="9249118" y="1776506"/>
                  <a:ext cx="495021" cy="495021"/>
                </a:xfrm>
                <a:prstGeom prst="rect">
                  <a:avLst/>
                </a:prstGeom>
              </p:spPr>
            </p:pic>
            <p:pic>
              <p:nvPicPr>
                <p:cNvPr id="30" name="그림 29">
                  <a:extLst>
                    <a:ext uri="{FF2B5EF4-FFF2-40B4-BE49-F238E27FC236}">
                      <a16:creationId xmlns:a16="http://schemas.microsoft.com/office/drawing/2014/main" id="{56C76BF5-1840-609B-CDD2-18CF6458347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>
                  <a:lum bright="70000" contrast="-70000"/>
                </a:blip>
                <a:stretch>
                  <a:fillRect/>
                </a:stretch>
              </p:blipFill>
              <p:spPr>
                <a:xfrm>
                  <a:off x="7260592" y="3342083"/>
                  <a:ext cx="523783" cy="523783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DC56983C-96E7-8E2B-D169-0D8924B74ED8}"/>
              </a:ext>
            </a:extLst>
          </p:cNvPr>
          <p:cNvGrpSpPr/>
          <p:nvPr/>
        </p:nvGrpSpPr>
        <p:grpSpPr>
          <a:xfrm>
            <a:off x="7541837" y="5051045"/>
            <a:ext cx="1381874" cy="1041826"/>
            <a:chOff x="7541837" y="5051045"/>
            <a:chExt cx="1381874" cy="1041826"/>
          </a:xfrm>
        </p:grpSpPr>
        <p:sp>
          <p:nvSpPr>
            <p:cNvPr id="52" name="타원 51">
              <a:extLst>
                <a:ext uri="{FF2B5EF4-FFF2-40B4-BE49-F238E27FC236}">
                  <a16:creationId xmlns:a16="http://schemas.microsoft.com/office/drawing/2014/main" id="{60A8DE35-8366-9AE2-0F39-F702DB8AD445}"/>
                </a:ext>
              </a:extLst>
            </p:cNvPr>
            <p:cNvSpPr/>
            <p:nvPr/>
          </p:nvSpPr>
          <p:spPr>
            <a:xfrm>
              <a:off x="7857596" y="5349081"/>
              <a:ext cx="743790" cy="743790"/>
            </a:xfrm>
            <a:prstGeom prst="ellipse">
              <a:avLst/>
            </a:prstGeom>
            <a:solidFill>
              <a:srgbClr val="4A709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FB41FA70-7FCB-3EAA-B0B4-CA0BB6C8A068}"/>
                </a:ext>
              </a:extLst>
            </p:cNvPr>
            <p:cNvSpPr/>
            <p:nvPr/>
          </p:nvSpPr>
          <p:spPr>
            <a:xfrm>
              <a:off x="7541837" y="5051045"/>
              <a:ext cx="1381874" cy="2934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 latinLnBrk="0">
                <a:lnSpc>
                  <a:spcPts val="1500"/>
                </a:lnSpc>
                <a:spcBef>
                  <a:spcPts val="500"/>
                </a:spcBef>
                <a:buClr>
                  <a:srgbClr val="2A6EAC"/>
                </a:buClr>
                <a:buSzPct val="110000"/>
              </a:pPr>
              <a:r>
                <a:rPr kumimoji="1"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행위식별</a:t>
              </a:r>
              <a:endParaRPr kumimoji="1" lang="en-US" altLang="ko-KR" sz="1600" b="1" dirty="0">
                <a:solidFill>
                  <a:schemeClr val="accent1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pic>
          <p:nvPicPr>
            <p:cNvPr id="33" name="그림 32">
              <a:extLst>
                <a:ext uri="{FF2B5EF4-FFF2-40B4-BE49-F238E27FC236}">
                  <a16:creationId xmlns:a16="http://schemas.microsoft.com/office/drawing/2014/main" id="{2AEFD06F-D446-3BE0-069C-8ACD19331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lum bright="70000" contrast="-70000"/>
            </a:blip>
            <a:stretch>
              <a:fillRect/>
            </a:stretch>
          </p:blipFill>
          <p:spPr>
            <a:xfrm>
              <a:off x="8016702" y="5488362"/>
              <a:ext cx="453223" cy="453223"/>
            </a:xfrm>
            <a:prstGeom prst="rect">
              <a:avLst/>
            </a:prstGeom>
          </p:spPr>
        </p:pic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216CEE8D-4660-2B59-D3BA-DE072BF3A03D}"/>
              </a:ext>
            </a:extLst>
          </p:cNvPr>
          <p:cNvGrpSpPr/>
          <p:nvPr/>
        </p:nvGrpSpPr>
        <p:grpSpPr>
          <a:xfrm>
            <a:off x="9763544" y="5051045"/>
            <a:ext cx="2039491" cy="1043001"/>
            <a:chOff x="9763544" y="5051045"/>
            <a:chExt cx="2039491" cy="1043001"/>
          </a:xfrm>
        </p:grpSpPr>
        <p:sp>
          <p:nvSpPr>
            <p:cNvPr id="50" name="타원 49">
              <a:extLst>
                <a:ext uri="{FF2B5EF4-FFF2-40B4-BE49-F238E27FC236}">
                  <a16:creationId xmlns:a16="http://schemas.microsoft.com/office/drawing/2014/main" id="{7DC75B28-8E83-6DEC-5291-B90D616FB1C9}"/>
                </a:ext>
              </a:extLst>
            </p:cNvPr>
            <p:cNvSpPr/>
            <p:nvPr/>
          </p:nvSpPr>
          <p:spPr>
            <a:xfrm>
              <a:off x="10399021" y="5350256"/>
              <a:ext cx="743790" cy="743790"/>
            </a:xfrm>
            <a:prstGeom prst="ellipse">
              <a:avLst/>
            </a:prstGeom>
            <a:solidFill>
              <a:srgbClr val="4A709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 Bold" panose="020B0600000101010101" pitchFamily="50" charset="-127"/>
                <a:ea typeface="나눔스퀘어 Bold" panose="020B0600000101010101" pitchFamily="50" charset="-127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3C942062-9B10-0807-7BB4-B7D92F1E965B}"/>
                </a:ext>
              </a:extLst>
            </p:cNvPr>
            <p:cNvSpPr/>
            <p:nvPr/>
          </p:nvSpPr>
          <p:spPr>
            <a:xfrm>
              <a:off x="9763544" y="5051045"/>
              <a:ext cx="2039491" cy="2934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 latinLnBrk="0">
                <a:lnSpc>
                  <a:spcPts val="1500"/>
                </a:lnSpc>
                <a:spcBef>
                  <a:spcPts val="500"/>
                </a:spcBef>
                <a:buClr>
                  <a:srgbClr val="2A6EAC"/>
                </a:buClr>
                <a:buSzPct val="110000"/>
              </a:pPr>
              <a:r>
                <a:rPr kumimoji="1"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정류</a:t>
              </a:r>
              <a:r>
                <a:rPr kumimoji="1"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·</a:t>
              </a:r>
              <a:r>
                <a:rPr kumimoji="1"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정박</a:t>
              </a:r>
              <a:r>
                <a:rPr kumimoji="1" lang="en-US" altLang="ko-KR" sz="1600" b="1" dirty="0">
                  <a:solidFill>
                    <a:schemeClr val="accent1">
                      <a:lumMod val="7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·</a:t>
              </a:r>
              <a:r>
                <a:rPr kumimoji="1" lang="ko-KR" altLang="en-US" sz="1600" b="1" dirty="0">
                  <a:solidFill>
                    <a:schemeClr val="accent1">
                      <a:lumMod val="75000"/>
                    </a:schemeClr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이탈탐지</a:t>
              </a:r>
              <a:endParaRPr kumimoji="1" lang="en-US" altLang="ko-KR" sz="1600" b="1" dirty="0">
                <a:solidFill>
                  <a:schemeClr val="accent1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AD136D10-97F3-623F-F951-5260E4303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lum bright="70000" contrast="-70000"/>
            </a:blip>
            <a:stretch>
              <a:fillRect/>
            </a:stretch>
          </p:blipFill>
          <p:spPr>
            <a:xfrm>
              <a:off x="10508545" y="5456923"/>
              <a:ext cx="524741" cy="524741"/>
            </a:xfrm>
            <a:prstGeom prst="rect">
              <a:avLst/>
            </a:prstGeom>
          </p:spPr>
        </p:pic>
      </p:grp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776C8A8B-89A2-2585-DC27-F331E75CEEEE}"/>
              </a:ext>
            </a:extLst>
          </p:cNvPr>
          <p:cNvSpPr/>
          <p:nvPr/>
        </p:nvSpPr>
        <p:spPr>
          <a:xfrm>
            <a:off x="1439357" y="1937985"/>
            <a:ext cx="5243545" cy="178244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</a:t>
            </a:r>
            <a:r>
              <a:rPr lang="en-US" altLang="ko-KR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(Drifting), </a:t>
            </a:r>
            <a:r>
              <a:rPr lang="ko-KR" altLang="en-US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그리고 교통로 이탈로 인한 해상 충돌 등은 해상교통 안전을 저해하는 요인</a:t>
            </a:r>
            <a:endParaRPr lang="en-US" altLang="ko-KR" sz="13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3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이를 실시간으로 탐지하는 모델은 교통망 관리의 중요한 부분 중 하나</a:t>
            </a:r>
            <a:endParaRPr lang="en-US" altLang="ko-KR" sz="13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3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교통망 관리를 효과적으로 달성하기 위해 실시간으로 모니터링하는</a:t>
            </a:r>
            <a:br>
              <a:rPr lang="en-US" altLang="ko-KR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ko-KR" altLang="en-US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기술 개발이 필요</a:t>
            </a:r>
          </a:p>
        </p:txBody>
      </p:sp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2B364EB1-2F80-9393-8FF2-A1D4E8CD4ECF}"/>
              </a:ext>
            </a:extLst>
          </p:cNvPr>
          <p:cNvSpPr/>
          <p:nvPr/>
        </p:nvSpPr>
        <p:spPr>
          <a:xfrm>
            <a:off x="1439357" y="4205122"/>
            <a:ext cx="5243545" cy="136979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유형에 따른 행위식별은 해상교통망의 효율적 관리와 해양 활동의 모니터링을 지원하기 위한 필수 기술</a:t>
            </a:r>
            <a:endParaRPr lang="en-US" altLang="ko-KR" sz="13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3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3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이상 </a:t>
            </a:r>
            <a:r>
              <a:rPr lang="ko-KR" altLang="en-US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활동을 사전에 탐지하고</a:t>
            </a:r>
            <a:r>
              <a:rPr lang="en-US" altLang="ko-KR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해양 환경 보호와 불법 행위 방지에</a:t>
            </a:r>
            <a:br>
              <a:rPr lang="en-US" altLang="ko-KR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ko-KR" altLang="en-US" sz="13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기여 가능</a:t>
            </a:r>
          </a:p>
        </p:txBody>
      </p:sp>
    </p:spTree>
    <p:extLst>
      <p:ext uri="{BB962C8B-B14F-4D97-AF65-F5344CB8AC3E}">
        <p14:creationId xmlns:p14="http://schemas.microsoft.com/office/powerpoint/2010/main" val="4022214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34"/>
            <a:ext cx="12192000" cy="6858000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B7BFBD33-B4D4-40E0-AC25-8D0AF446C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26504"/>
            <a:ext cx="12192000" cy="6858000"/>
          </a:xfrm>
          <a:prstGeom prst="rect">
            <a:avLst/>
          </a:prstGeom>
        </p:spPr>
      </p:pic>
      <p:pic>
        <p:nvPicPr>
          <p:cNvPr id="53" name="그래픽 52">
            <a:extLst>
              <a:ext uri="{FF2B5EF4-FFF2-40B4-BE49-F238E27FC236}">
                <a16:creationId xmlns:a16="http://schemas.microsoft.com/office/drawing/2014/main" id="{5AE8396A-1CCB-4C68-A0F7-700FDE54F7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9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3878" r="16624" b="18300"/>
          <a:stretch/>
        </p:blipFill>
        <p:spPr>
          <a:xfrm>
            <a:off x="88900" y="3899893"/>
            <a:ext cx="12192000" cy="2619440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CEBD50E3-389B-6E67-4BE9-E15A86841A58}"/>
              </a:ext>
            </a:extLst>
          </p:cNvPr>
          <p:cNvCxnSpPr>
            <a:cxnSpLocks/>
          </p:cNvCxnSpPr>
          <p:nvPr/>
        </p:nvCxnSpPr>
        <p:spPr>
          <a:xfrm>
            <a:off x="3723588" y="3335310"/>
            <a:ext cx="8455315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81643F0-B135-0607-C7B6-02EDBD4D91C6}"/>
              </a:ext>
            </a:extLst>
          </p:cNvPr>
          <p:cNvSpPr txBox="1"/>
          <p:nvPr/>
        </p:nvSpPr>
        <p:spPr>
          <a:xfrm>
            <a:off x="1054656" y="3015001"/>
            <a:ext cx="2680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02. </a:t>
            </a:r>
            <a:r>
              <a:rPr lang="ko-KR" altLang="en-US" sz="36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연구방법</a:t>
            </a:r>
          </a:p>
        </p:txBody>
      </p:sp>
    </p:spTree>
    <p:extLst>
      <p:ext uri="{BB962C8B-B14F-4D97-AF65-F5344CB8AC3E}">
        <p14:creationId xmlns:p14="http://schemas.microsoft.com/office/powerpoint/2010/main" val="1665725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54919B8-CA3E-DBBF-3AF9-A7038CE7B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pPr/>
              <a:t>6</a:t>
            </a:fld>
            <a:r>
              <a:rPr lang="ko-KR" altLang="en-US" dirty="0"/>
              <a:t> 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12DFF5AA-0A26-D94D-4592-11EBF2BFB55C}"/>
              </a:ext>
            </a:extLst>
          </p:cNvPr>
          <p:cNvCxnSpPr/>
          <p:nvPr/>
        </p:nvCxnSpPr>
        <p:spPr>
          <a:xfrm>
            <a:off x="394063" y="627019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60DE874-3C62-D7CD-B44A-AFD6CC3EB331}"/>
              </a:ext>
            </a:extLst>
          </p:cNvPr>
          <p:cNvSpPr txBox="1"/>
          <p:nvPr/>
        </p:nvSpPr>
        <p:spPr>
          <a:xfrm>
            <a:off x="318830" y="174717"/>
            <a:ext cx="5942065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02. </a:t>
            </a:r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연구방법</a:t>
            </a:r>
          </a:p>
        </p:txBody>
      </p:sp>
      <p:sp>
        <p:nvSpPr>
          <p:cNvPr id="36" name="文本框 44">
            <a:extLst>
              <a:ext uri="{FF2B5EF4-FFF2-40B4-BE49-F238E27FC236}">
                <a16:creationId xmlns:a16="http://schemas.microsoft.com/office/drawing/2014/main" id="{3FFC44C7-B883-5C88-F03F-C8E7DFBF5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69" y="740020"/>
            <a:ext cx="11403873" cy="338554"/>
          </a:xfrm>
          <a:prstGeom prst="rect">
            <a:avLst/>
          </a:prstGeom>
          <a:solidFill>
            <a:srgbClr val="1D3C75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defRPr/>
            </a:pPr>
            <a:r>
              <a:rPr lang="ko-KR" altLang="en-US" sz="1600" kern="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자료 및 연구방법</a:t>
            </a:r>
            <a:endParaRPr lang="zh-CN" altLang="en-US" sz="1600" kern="0" dirty="0">
              <a:solidFill>
                <a:schemeClr val="bg1"/>
              </a:solidFill>
              <a:latin typeface="나눔스퀘어 Bold" panose="020B0600000101010101" pitchFamily="50" charset="-127"/>
              <a:ea typeface="+mj-ea"/>
            </a:endParaRPr>
          </a:p>
        </p:txBody>
      </p:sp>
      <p:cxnSp>
        <p:nvCxnSpPr>
          <p:cNvPr id="12" name="직선 연결선 11">
            <a:extLst>
              <a:ext uri="{FF2B5EF4-FFF2-40B4-BE49-F238E27FC236}">
                <a16:creationId xmlns:a16="http://schemas.microsoft.com/office/drawing/2014/main" id="{4EB642DA-7DF8-400C-B68D-28D6B2779A31}"/>
              </a:ext>
            </a:extLst>
          </p:cNvPr>
          <p:cNvCxnSpPr>
            <a:cxnSpLocks/>
          </p:cNvCxnSpPr>
          <p:nvPr/>
        </p:nvCxnSpPr>
        <p:spPr>
          <a:xfrm>
            <a:off x="6052413" y="1486307"/>
            <a:ext cx="0" cy="495884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E283A1D-995A-ED0D-F553-6BB47BD2D56B}"/>
              </a:ext>
            </a:extLst>
          </p:cNvPr>
          <p:cNvGrpSpPr/>
          <p:nvPr/>
        </p:nvGrpSpPr>
        <p:grpSpPr>
          <a:xfrm>
            <a:off x="521983" y="1191574"/>
            <a:ext cx="5347895" cy="307777"/>
            <a:chOff x="440954" y="1484509"/>
            <a:chExt cx="5570996" cy="30777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C75193D-0E46-59AE-9B66-650038A1987B}"/>
                </a:ext>
              </a:extLst>
            </p:cNvPr>
            <p:cNvSpPr/>
            <p:nvPr/>
          </p:nvSpPr>
          <p:spPr>
            <a:xfrm>
              <a:off x="670041" y="1484509"/>
              <a:ext cx="534190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65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400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 panose="020B0604020202020204" pitchFamily="34" charset="0"/>
                </a:rPr>
                <a:t>활용 데이터 및 시범 해역</a:t>
              </a:r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4ED48D3C-38C7-79EA-A841-C79EEEF83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954" y="1504997"/>
              <a:ext cx="236483" cy="266801"/>
            </a:xfrm>
            <a:prstGeom prst="rect">
              <a:avLst/>
            </a:prstGeom>
          </p:spPr>
        </p:pic>
      </p:grp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738115A6-24AA-0D4D-42DC-C4C2FEBE793E}"/>
              </a:ext>
            </a:extLst>
          </p:cNvPr>
          <p:cNvSpPr/>
          <p:nvPr/>
        </p:nvSpPr>
        <p:spPr>
          <a:xfrm>
            <a:off x="449304" y="1515912"/>
            <a:ext cx="5420574" cy="1242178"/>
          </a:xfrm>
          <a:prstGeom prst="roundRect">
            <a:avLst>
              <a:gd name="adj" fmla="val 6846"/>
            </a:avLst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2022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년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AIS(Automatic Identification System)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위치정보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20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원자료</a:t>
            </a:r>
            <a:b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정적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동적정보 특성 파악</a:t>
            </a:r>
            <a:b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분류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ID,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선박종류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b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특성 파악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일시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위도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경도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대지속력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선수방위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교통량 고려 및 </a:t>
            </a:r>
            <a:r>
              <a:rPr lang="ko-KR" altLang="en-US" sz="120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통항량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예측 모델 시범 지역과 동일한 부산해역 시범해역 선정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66" name="사각형: 둥근 모서리 65">
            <a:extLst>
              <a:ext uri="{FF2B5EF4-FFF2-40B4-BE49-F238E27FC236}">
                <a16:creationId xmlns:a16="http://schemas.microsoft.com/office/drawing/2014/main" id="{27B92632-FB7A-81A2-31EA-44C8B3BFD8F0}"/>
              </a:ext>
            </a:extLst>
          </p:cNvPr>
          <p:cNvSpPr/>
          <p:nvPr/>
        </p:nvSpPr>
        <p:spPr>
          <a:xfrm>
            <a:off x="6368116" y="1629036"/>
            <a:ext cx="5420574" cy="759021"/>
          </a:xfrm>
          <a:prstGeom prst="roundRect">
            <a:avLst>
              <a:gd name="adj" fmla="val 6846"/>
            </a:avLst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방대한  양의 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AIS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데이터를 효과적으로 처리하기 위한 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python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Multiprocessing</a:t>
            </a:r>
          </a:p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동기화 보장을 위한 </a:t>
            </a:r>
            <a:r>
              <a:rPr lang="en-US" altLang="ko-KR" sz="120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imap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메서드 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67" name="그룹 66">
            <a:extLst>
              <a:ext uri="{FF2B5EF4-FFF2-40B4-BE49-F238E27FC236}">
                <a16:creationId xmlns:a16="http://schemas.microsoft.com/office/drawing/2014/main" id="{067C63A1-9461-F5DB-C0DA-8EC295D8C595}"/>
              </a:ext>
            </a:extLst>
          </p:cNvPr>
          <p:cNvGrpSpPr/>
          <p:nvPr/>
        </p:nvGrpSpPr>
        <p:grpSpPr>
          <a:xfrm>
            <a:off x="6368116" y="1191574"/>
            <a:ext cx="5347895" cy="307777"/>
            <a:chOff x="440954" y="1484509"/>
            <a:chExt cx="5570996" cy="307777"/>
          </a:xfrm>
        </p:grpSpPr>
        <p:sp>
          <p:nvSpPr>
            <p:cNvPr id="74" name="직사각형 73">
              <a:extLst>
                <a:ext uri="{FF2B5EF4-FFF2-40B4-BE49-F238E27FC236}">
                  <a16:creationId xmlns:a16="http://schemas.microsoft.com/office/drawing/2014/main" id="{487895FA-57E1-AB58-1299-85E43B15A473}"/>
                </a:ext>
              </a:extLst>
            </p:cNvPr>
            <p:cNvSpPr/>
            <p:nvPr/>
          </p:nvSpPr>
          <p:spPr>
            <a:xfrm>
              <a:off x="670041" y="1484509"/>
              <a:ext cx="534190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65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400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 panose="020B0604020202020204" pitchFamily="34" charset="0"/>
                </a:rPr>
                <a:t>데이터 처리 구조</a:t>
              </a:r>
              <a:endParaRPr kumimoji="1" lang="en-US" altLang="ko-KR" sz="1400" kern="0" spc="-50" dirty="0">
                <a:solidFill>
                  <a:schemeClr val="tx1">
                    <a:lumMod val="85000"/>
                    <a:lumOff val="1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75" name="그림 74">
              <a:extLst>
                <a:ext uri="{FF2B5EF4-FFF2-40B4-BE49-F238E27FC236}">
                  <a16:creationId xmlns:a16="http://schemas.microsoft.com/office/drawing/2014/main" id="{019A27C3-5FD6-C367-A147-781B46C43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954" y="1504997"/>
              <a:ext cx="236483" cy="266801"/>
            </a:xfrm>
            <a:prstGeom prst="rect">
              <a:avLst/>
            </a:prstGeom>
          </p:spPr>
        </p:pic>
      </p:grpSp>
      <p:pic>
        <p:nvPicPr>
          <p:cNvPr id="76" name="Picture 0">
            <a:extLst>
              <a:ext uri="{FF2B5EF4-FFF2-40B4-BE49-F238E27FC236}">
                <a16:creationId xmlns:a16="http://schemas.microsoft.com/office/drawing/2014/main" id="{0C54B7CA-E00D-6C76-7CC4-E580C60EF30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956" t="8309" r="6682" b="12993"/>
          <a:stretch/>
        </p:blipFill>
        <p:spPr>
          <a:xfrm>
            <a:off x="686289" y="4713509"/>
            <a:ext cx="4683741" cy="1811692"/>
          </a:xfrm>
          <a:prstGeom prst="rect">
            <a:avLst/>
          </a:prstGeom>
          <a:noFill/>
          <a:ln>
            <a:noFill/>
          </a:ln>
          <a:effectLst/>
        </p:spPr>
      </p:pic>
      <p:grpSp>
        <p:nvGrpSpPr>
          <p:cNvPr id="77" name="그룹 76">
            <a:extLst>
              <a:ext uri="{FF2B5EF4-FFF2-40B4-BE49-F238E27FC236}">
                <a16:creationId xmlns:a16="http://schemas.microsoft.com/office/drawing/2014/main" id="{B2188607-6672-BBD1-215F-E7FA9C94DBE6}"/>
              </a:ext>
            </a:extLst>
          </p:cNvPr>
          <p:cNvGrpSpPr/>
          <p:nvPr/>
        </p:nvGrpSpPr>
        <p:grpSpPr>
          <a:xfrm>
            <a:off x="950449" y="2758090"/>
            <a:ext cx="4066933" cy="1811234"/>
            <a:chOff x="987784" y="2638847"/>
            <a:chExt cx="4066933" cy="181123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A623CDA-BD6D-8C05-4BF0-F89BF169E839}"/>
                </a:ext>
              </a:extLst>
            </p:cNvPr>
            <p:cNvSpPr txBox="1"/>
            <p:nvPr/>
          </p:nvSpPr>
          <p:spPr>
            <a:xfrm>
              <a:off x="987784" y="2638847"/>
              <a:ext cx="663985" cy="21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5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정적정보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0FB7F79-FA98-541F-C87B-293DDE2FBE78}"/>
                </a:ext>
              </a:extLst>
            </p:cNvPr>
            <p:cNvSpPr txBox="1"/>
            <p:nvPr/>
          </p:nvSpPr>
          <p:spPr>
            <a:xfrm>
              <a:off x="987784" y="3567161"/>
              <a:ext cx="663985" cy="2167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05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동적정보</a:t>
              </a:r>
            </a:p>
          </p:txBody>
        </p:sp>
        <p:grpSp>
          <p:nvGrpSpPr>
            <p:cNvPr id="88" name="그룹 87">
              <a:extLst>
                <a:ext uri="{FF2B5EF4-FFF2-40B4-BE49-F238E27FC236}">
                  <a16:creationId xmlns:a16="http://schemas.microsoft.com/office/drawing/2014/main" id="{FA83D44A-9A18-FA7E-8C5D-DDCF2BF887F5}"/>
                </a:ext>
              </a:extLst>
            </p:cNvPr>
            <p:cNvGrpSpPr/>
            <p:nvPr/>
          </p:nvGrpSpPr>
          <p:grpSpPr>
            <a:xfrm>
              <a:off x="1473584" y="3325302"/>
              <a:ext cx="199477" cy="170307"/>
              <a:chOff x="1339780" y="4006750"/>
              <a:chExt cx="199477" cy="199477"/>
            </a:xfrm>
          </p:grpSpPr>
          <p:sp>
            <p:nvSpPr>
              <p:cNvPr id="214" name="순서도: 연결자 213">
                <a:extLst>
                  <a:ext uri="{FF2B5EF4-FFF2-40B4-BE49-F238E27FC236}">
                    <a16:creationId xmlns:a16="http://schemas.microsoft.com/office/drawing/2014/main" id="{7AF4ED8E-88EE-3BD4-3C38-EB0C809D87C6}"/>
                  </a:ext>
                </a:extLst>
              </p:cNvPr>
              <p:cNvSpPr/>
              <p:nvPr/>
            </p:nvSpPr>
            <p:spPr>
              <a:xfrm>
                <a:off x="1339780" y="4006750"/>
                <a:ext cx="199477" cy="199477"/>
              </a:xfrm>
              <a:prstGeom prst="flowChartConnector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5" name="순서도: 연결자 214">
                <a:extLst>
                  <a:ext uri="{FF2B5EF4-FFF2-40B4-BE49-F238E27FC236}">
                    <a16:creationId xmlns:a16="http://schemas.microsoft.com/office/drawing/2014/main" id="{1D774B5A-01C3-A723-4224-039CA1EDE604}"/>
                  </a:ext>
                </a:extLst>
              </p:cNvPr>
              <p:cNvSpPr/>
              <p:nvPr/>
            </p:nvSpPr>
            <p:spPr>
              <a:xfrm>
                <a:off x="1363485" y="4030455"/>
                <a:ext cx="152066" cy="15206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50" b="1" dirty="0">
                    <a:solidFill>
                      <a:schemeClr val="tx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1</a:t>
                </a:r>
                <a:endParaRPr lang="ko-KR" altLang="en-US" sz="1050" b="1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grpSp>
          <p:nvGrpSpPr>
            <p:cNvPr id="89" name="그룹 88">
              <a:extLst>
                <a:ext uri="{FF2B5EF4-FFF2-40B4-BE49-F238E27FC236}">
                  <a16:creationId xmlns:a16="http://schemas.microsoft.com/office/drawing/2014/main" id="{025670FD-3F0F-061C-ABC5-E8C9B1CA4444}"/>
                </a:ext>
              </a:extLst>
            </p:cNvPr>
            <p:cNvGrpSpPr/>
            <p:nvPr/>
          </p:nvGrpSpPr>
          <p:grpSpPr>
            <a:xfrm>
              <a:off x="2164144" y="3325302"/>
              <a:ext cx="199477" cy="170307"/>
              <a:chOff x="1339780" y="4006750"/>
              <a:chExt cx="199477" cy="199477"/>
            </a:xfrm>
          </p:grpSpPr>
          <p:sp>
            <p:nvSpPr>
              <p:cNvPr id="212" name="순서도: 연결자 211">
                <a:extLst>
                  <a:ext uri="{FF2B5EF4-FFF2-40B4-BE49-F238E27FC236}">
                    <a16:creationId xmlns:a16="http://schemas.microsoft.com/office/drawing/2014/main" id="{35B274E2-BA75-6DB1-B6CE-5581CACF5827}"/>
                  </a:ext>
                </a:extLst>
              </p:cNvPr>
              <p:cNvSpPr/>
              <p:nvPr/>
            </p:nvSpPr>
            <p:spPr>
              <a:xfrm>
                <a:off x="1339780" y="4006750"/>
                <a:ext cx="199477" cy="199477"/>
              </a:xfrm>
              <a:prstGeom prst="flowChartConnector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3" name="순서도: 연결자 212">
                <a:extLst>
                  <a:ext uri="{FF2B5EF4-FFF2-40B4-BE49-F238E27FC236}">
                    <a16:creationId xmlns:a16="http://schemas.microsoft.com/office/drawing/2014/main" id="{FCB87748-C40B-3EBB-1D0A-FB86B0E1F380}"/>
                  </a:ext>
                </a:extLst>
              </p:cNvPr>
              <p:cNvSpPr/>
              <p:nvPr/>
            </p:nvSpPr>
            <p:spPr>
              <a:xfrm>
                <a:off x="1363485" y="4030455"/>
                <a:ext cx="152066" cy="15206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50" b="1" dirty="0">
                    <a:solidFill>
                      <a:schemeClr val="tx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2</a:t>
                </a:r>
                <a:endParaRPr lang="ko-KR" altLang="en-US" sz="1050" b="1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grpSp>
          <p:nvGrpSpPr>
            <p:cNvPr id="90" name="그룹 89">
              <a:extLst>
                <a:ext uri="{FF2B5EF4-FFF2-40B4-BE49-F238E27FC236}">
                  <a16:creationId xmlns:a16="http://schemas.microsoft.com/office/drawing/2014/main" id="{79A6E84A-56B7-E7DA-A2FF-29298DFF963D}"/>
                </a:ext>
              </a:extLst>
            </p:cNvPr>
            <p:cNvGrpSpPr/>
            <p:nvPr/>
          </p:nvGrpSpPr>
          <p:grpSpPr>
            <a:xfrm>
              <a:off x="2587591" y="3325302"/>
              <a:ext cx="199477" cy="170307"/>
              <a:chOff x="1339780" y="4006750"/>
              <a:chExt cx="199477" cy="199477"/>
            </a:xfrm>
          </p:grpSpPr>
          <p:sp>
            <p:nvSpPr>
              <p:cNvPr id="210" name="순서도: 연결자 209">
                <a:extLst>
                  <a:ext uri="{FF2B5EF4-FFF2-40B4-BE49-F238E27FC236}">
                    <a16:creationId xmlns:a16="http://schemas.microsoft.com/office/drawing/2014/main" id="{7FA9ADE2-16A2-E6E2-E2A0-EA105C5D5F35}"/>
                  </a:ext>
                </a:extLst>
              </p:cNvPr>
              <p:cNvSpPr/>
              <p:nvPr/>
            </p:nvSpPr>
            <p:spPr>
              <a:xfrm>
                <a:off x="1339780" y="4006750"/>
                <a:ext cx="199477" cy="199477"/>
              </a:xfrm>
              <a:prstGeom prst="flowChartConnector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1" name="순서도: 연결자 210">
                <a:extLst>
                  <a:ext uri="{FF2B5EF4-FFF2-40B4-BE49-F238E27FC236}">
                    <a16:creationId xmlns:a16="http://schemas.microsoft.com/office/drawing/2014/main" id="{E5507EC7-AE01-B409-6D02-6A6BD6B09802}"/>
                  </a:ext>
                </a:extLst>
              </p:cNvPr>
              <p:cNvSpPr/>
              <p:nvPr/>
            </p:nvSpPr>
            <p:spPr>
              <a:xfrm>
                <a:off x="1363485" y="4030455"/>
                <a:ext cx="152066" cy="15206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50" b="1" dirty="0">
                    <a:solidFill>
                      <a:schemeClr val="tx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3</a:t>
                </a:r>
                <a:endParaRPr lang="ko-KR" altLang="en-US" sz="1050" b="1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cxnSp>
          <p:nvCxnSpPr>
            <p:cNvPr id="91" name="연결선: 꺾임 90">
              <a:extLst>
                <a:ext uri="{FF2B5EF4-FFF2-40B4-BE49-F238E27FC236}">
                  <a16:creationId xmlns:a16="http://schemas.microsoft.com/office/drawing/2014/main" id="{9AE656D6-5836-7FE2-1EDA-9556313C9557}"/>
                </a:ext>
              </a:extLst>
            </p:cNvPr>
            <p:cNvCxnSpPr>
              <a:cxnSpLocks/>
              <a:stCxn id="92" idx="0"/>
              <a:endCxn id="92" idx="3"/>
            </p:cNvCxnSpPr>
            <p:nvPr/>
          </p:nvCxnSpPr>
          <p:spPr>
            <a:xfrm rot="16200000" flipH="1">
              <a:off x="3862342" y="1993270"/>
              <a:ext cx="216240" cy="1904603"/>
            </a:xfrm>
            <a:prstGeom prst="bentConnector4">
              <a:avLst>
                <a:gd name="adj1" fmla="val 223762"/>
                <a:gd name="adj2" fmla="val 91124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" name="Picture 1">
              <a:extLst>
                <a:ext uri="{FF2B5EF4-FFF2-40B4-BE49-F238E27FC236}">
                  <a16:creationId xmlns:a16="http://schemas.microsoft.com/office/drawing/2014/main" id="{3149E5E3-9F88-ADE2-DEAE-1BE6DD9446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939" t="7803" r="6818" b="76014"/>
            <a:stretch/>
          </p:blipFill>
          <p:spPr>
            <a:xfrm>
              <a:off x="1113558" y="2837452"/>
              <a:ext cx="3809206" cy="432479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99" name="그룹 98">
              <a:extLst>
                <a:ext uri="{FF2B5EF4-FFF2-40B4-BE49-F238E27FC236}">
                  <a16:creationId xmlns:a16="http://schemas.microsoft.com/office/drawing/2014/main" id="{F5E85178-65D2-77DD-0F0E-83B050B64D03}"/>
                </a:ext>
              </a:extLst>
            </p:cNvPr>
            <p:cNvGrpSpPr/>
            <p:nvPr/>
          </p:nvGrpSpPr>
          <p:grpSpPr>
            <a:xfrm>
              <a:off x="3761296" y="3325302"/>
              <a:ext cx="199477" cy="170307"/>
              <a:chOff x="1339780" y="4006750"/>
              <a:chExt cx="199477" cy="199477"/>
            </a:xfrm>
          </p:grpSpPr>
          <p:sp>
            <p:nvSpPr>
              <p:cNvPr id="208" name="순서도: 연결자 207">
                <a:extLst>
                  <a:ext uri="{FF2B5EF4-FFF2-40B4-BE49-F238E27FC236}">
                    <a16:creationId xmlns:a16="http://schemas.microsoft.com/office/drawing/2014/main" id="{B1836B95-E353-3F14-5D05-A35FCFBA861C}"/>
                  </a:ext>
                </a:extLst>
              </p:cNvPr>
              <p:cNvSpPr/>
              <p:nvPr/>
            </p:nvSpPr>
            <p:spPr>
              <a:xfrm>
                <a:off x="1339780" y="4006750"/>
                <a:ext cx="199477" cy="199477"/>
              </a:xfrm>
              <a:prstGeom prst="flowChartConnector">
                <a:avLst/>
              </a:prstGeom>
              <a:solidFill>
                <a:srgbClr val="FFC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9" name="순서도: 연결자 208">
                <a:extLst>
                  <a:ext uri="{FF2B5EF4-FFF2-40B4-BE49-F238E27FC236}">
                    <a16:creationId xmlns:a16="http://schemas.microsoft.com/office/drawing/2014/main" id="{92A876B1-8FF9-EF47-F317-DA378852B2F8}"/>
                  </a:ext>
                </a:extLst>
              </p:cNvPr>
              <p:cNvSpPr/>
              <p:nvPr/>
            </p:nvSpPr>
            <p:spPr>
              <a:xfrm>
                <a:off x="1363485" y="4030455"/>
                <a:ext cx="152066" cy="15206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50" b="1" dirty="0">
                    <a:solidFill>
                      <a:schemeClr val="tx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4</a:t>
                </a:r>
                <a:endParaRPr lang="ko-KR" altLang="en-US" sz="1050" b="1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E9509770-8CD3-C86C-68F7-8D571A5BD71A}"/>
                </a:ext>
              </a:extLst>
            </p:cNvPr>
            <p:cNvSpPr txBox="1"/>
            <p:nvPr/>
          </p:nvSpPr>
          <p:spPr>
            <a:xfrm>
              <a:off x="1226062" y="3430665"/>
              <a:ext cx="676023" cy="19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선박</a:t>
              </a:r>
              <a:r>
                <a:rPr lang="en-US" altLang="ko-KR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ID</a:t>
              </a:r>
              <a:endParaRPr lang="ko-KR" altLang="en-US" sz="900" dirty="0"/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AF304376-B1EA-A678-8F1F-74D19DB3CF73}"/>
                </a:ext>
              </a:extLst>
            </p:cNvPr>
            <p:cNvSpPr txBox="1"/>
            <p:nvPr/>
          </p:nvSpPr>
          <p:spPr>
            <a:xfrm>
              <a:off x="1925870" y="3430665"/>
              <a:ext cx="676023" cy="19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선박종류</a:t>
              </a:r>
              <a:endParaRPr lang="ko-KR" altLang="en-US" sz="900" dirty="0"/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07FE85C-D3AF-8758-E3A9-B5587460F53F}"/>
                </a:ext>
              </a:extLst>
            </p:cNvPr>
            <p:cNvSpPr txBox="1"/>
            <p:nvPr/>
          </p:nvSpPr>
          <p:spPr>
            <a:xfrm>
              <a:off x="2384438" y="3430665"/>
              <a:ext cx="676023" cy="19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영역</a:t>
              </a:r>
              <a:r>
                <a:rPr lang="en-US" altLang="ko-KR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ID</a:t>
              </a:r>
              <a:endParaRPr lang="ko-KR" altLang="en-US" sz="900" dirty="0"/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377BA83E-F4BE-B34E-99CA-D2D7C99DD6B6}"/>
                </a:ext>
              </a:extLst>
            </p:cNvPr>
            <p:cNvSpPr txBox="1"/>
            <p:nvPr/>
          </p:nvSpPr>
          <p:spPr>
            <a:xfrm>
              <a:off x="3573993" y="3430665"/>
              <a:ext cx="676023" cy="19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선박크기</a:t>
              </a:r>
              <a:endParaRPr lang="ko-KR" altLang="en-US" sz="900" dirty="0"/>
            </a:p>
          </p:txBody>
        </p:sp>
        <p:pic>
          <p:nvPicPr>
            <p:cNvPr id="111" name="Picture 1">
              <a:extLst>
                <a:ext uri="{FF2B5EF4-FFF2-40B4-BE49-F238E27FC236}">
                  <a16:creationId xmlns:a16="http://schemas.microsoft.com/office/drawing/2014/main" id="{E63B8A0A-83FD-705E-4812-707BE4CB3C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7485" t="45830" r="15079" b="43370"/>
            <a:stretch/>
          </p:blipFill>
          <p:spPr>
            <a:xfrm>
              <a:off x="1113557" y="3777873"/>
              <a:ext cx="3809205" cy="317155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35522260-65C2-0761-22A2-8B57AF64AC60}"/>
                </a:ext>
              </a:extLst>
            </p:cNvPr>
            <p:cNvGrpSpPr/>
            <p:nvPr/>
          </p:nvGrpSpPr>
          <p:grpSpPr>
            <a:xfrm>
              <a:off x="1458897" y="4130493"/>
              <a:ext cx="199477" cy="170307"/>
              <a:chOff x="1339780" y="4006750"/>
              <a:chExt cx="199477" cy="199477"/>
            </a:xfrm>
          </p:grpSpPr>
          <p:sp>
            <p:nvSpPr>
              <p:cNvPr id="206" name="순서도: 연결자 205">
                <a:extLst>
                  <a:ext uri="{FF2B5EF4-FFF2-40B4-BE49-F238E27FC236}">
                    <a16:creationId xmlns:a16="http://schemas.microsoft.com/office/drawing/2014/main" id="{D085D2F9-0C70-1CC6-8941-DFAE6D4AFE75}"/>
                  </a:ext>
                </a:extLst>
              </p:cNvPr>
              <p:cNvSpPr/>
              <p:nvPr/>
            </p:nvSpPr>
            <p:spPr>
              <a:xfrm>
                <a:off x="1339780" y="4006750"/>
                <a:ext cx="199477" cy="199477"/>
              </a:xfrm>
              <a:prstGeom prst="flowChartConnector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7" name="순서도: 연결자 206">
                <a:extLst>
                  <a:ext uri="{FF2B5EF4-FFF2-40B4-BE49-F238E27FC236}">
                    <a16:creationId xmlns:a16="http://schemas.microsoft.com/office/drawing/2014/main" id="{6A0C1900-8C73-AE92-311C-ECE4EE19DBAC}"/>
                  </a:ext>
                </a:extLst>
              </p:cNvPr>
              <p:cNvSpPr/>
              <p:nvPr/>
            </p:nvSpPr>
            <p:spPr>
              <a:xfrm>
                <a:off x="1363485" y="4030455"/>
                <a:ext cx="152066" cy="15206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50" b="1" dirty="0">
                    <a:solidFill>
                      <a:schemeClr val="tx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1</a:t>
                </a:r>
                <a:endParaRPr lang="ko-KR" altLang="en-US" sz="1050" b="1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57C84848-C5C0-4D3D-5107-EC3A2EEB3D00}"/>
                </a:ext>
              </a:extLst>
            </p:cNvPr>
            <p:cNvGrpSpPr/>
            <p:nvPr/>
          </p:nvGrpSpPr>
          <p:grpSpPr>
            <a:xfrm>
              <a:off x="2269094" y="4130493"/>
              <a:ext cx="199477" cy="170307"/>
              <a:chOff x="1339780" y="4006750"/>
              <a:chExt cx="199477" cy="199477"/>
            </a:xfrm>
          </p:grpSpPr>
          <p:sp>
            <p:nvSpPr>
              <p:cNvPr id="204" name="순서도: 연결자 203">
                <a:extLst>
                  <a:ext uri="{FF2B5EF4-FFF2-40B4-BE49-F238E27FC236}">
                    <a16:creationId xmlns:a16="http://schemas.microsoft.com/office/drawing/2014/main" id="{73589124-5FF6-E5B8-D628-018AB849F2EA}"/>
                  </a:ext>
                </a:extLst>
              </p:cNvPr>
              <p:cNvSpPr/>
              <p:nvPr/>
            </p:nvSpPr>
            <p:spPr>
              <a:xfrm>
                <a:off x="1339780" y="4006750"/>
                <a:ext cx="199477" cy="199477"/>
              </a:xfrm>
              <a:prstGeom prst="flowChartConnector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5" name="순서도: 연결자 204">
                <a:extLst>
                  <a:ext uri="{FF2B5EF4-FFF2-40B4-BE49-F238E27FC236}">
                    <a16:creationId xmlns:a16="http://schemas.microsoft.com/office/drawing/2014/main" id="{F5308486-D0DE-FDCD-66A9-51470EAA5153}"/>
                  </a:ext>
                </a:extLst>
              </p:cNvPr>
              <p:cNvSpPr/>
              <p:nvPr/>
            </p:nvSpPr>
            <p:spPr>
              <a:xfrm>
                <a:off x="1363485" y="4030455"/>
                <a:ext cx="152066" cy="15206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50" b="1" dirty="0">
                    <a:solidFill>
                      <a:schemeClr val="tx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2</a:t>
                </a:r>
                <a:endParaRPr lang="ko-KR" altLang="en-US" sz="1050" b="1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grpSp>
          <p:nvGrpSpPr>
            <p:cNvPr id="114" name="그룹 113">
              <a:extLst>
                <a:ext uri="{FF2B5EF4-FFF2-40B4-BE49-F238E27FC236}">
                  <a16:creationId xmlns:a16="http://schemas.microsoft.com/office/drawing/2014/main" id="{569E4967-C06D-5562-A873-D130BCB005DD}"/>
                </a:ext>
              </a:extLst>
            </p:cNvPr>
            <p:cNvGrpSpPr/>
            <p:nvPr/>
          </p:nvGrpSpPr>
          <p:grpSpPr>
            <a:xfrm>
              <a:off x="2846687" y="4130493"/>
              <a:ext cx="199477" cy="170307"/>
              <a:chOff x="1339780" y="4006750"/>
              <a:chExt cx="199477" cy="199477"/>
            </a:xfrm>
          </p:grpSpPr>
          <p:sp>
            <p:nvSpPr>
              <p:cNvPr id="199" name="순서도: 연결자 198">
                <a:extLst>
                  <a:ext uri="{FF2B5EF4-FFF2-40B4-BE49-F238E27FC236}">
                    <a16:creationId xmlns:a16="http://schemas.microsoft.com/office/drawing/2014/main" id="{362A53A9-E790-860F-B545-A639A6DB0096}"/>
                  </a:ext>
                </a:extLst>
              </p:cNvPr>
              <p:cNvSpPr/>
              <p:nvPr/>
            </p:nvSpPr>
            <p:spPr>
              <a:xfrm>
                <a:off x="1339780" y="4006750"/>
                <a:ext cx="199477" cy="199477"/>
              </a:xfrm>
              <a:prstGeom prst="flowChartConnector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0" name="순서도: 연결자 199">
                <a:extLst>
                  <a:ext uri="{FF2B5EF4-FFF2-40B4-BE49-F238E27FC236}">
                    <a16:creationId xmlns:a16="http://schemas.microsoft.com/office/drawing/2014/main" id="{A9B3D7A4-3C67-2079-D0BA-684AE365EB93}"/>
                  </a:ext>
                </a:extLst>
              </p:cNvPr>
              <p:cNvSpPr/>
              <p:nvPr/>
            </p:nvSpPr>
            <p:spPr>
              <a:xfrm>
                <a:off x="1363485" y="4030455"/>
                <a:ext cx="152066" cy="15206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50" b="1" dirty="0">
                    <a:solidFill>
                      <a:schemeClr val="tx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3</a:t>
                </a:r>
                <a:endParaRPr lang="ko-KR" altLang="en-US" sz="1050" b="1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grpSp>
          <p:nvGrpSpPr>
            <p:cNvPr id="115" name="그룹 114">
              <a:extLst>
                <a:ext uri="{FF2B5EF4-FFF2-40B4-BE49-F238E27FC236}">
                  <a16:creationId xmlns:a16="http://schemas.microsoft.com/office/drawing/2014/main" id="{99025072-6F39-828F-2330-7EE18EB5D001}"/>
                </a:ext>
              </a:extLst>
            </p:cNvPr>
            <p:cNvGrpSpPr/>
            <p:nvPr/>
          </p:nvGrpSpPr>
          <p:grpSpPr>
            <a:xfrm>
              <a:off x="3262686" y="4130493"/>
              <a:ext cx="199477" cy="170307"/>
              <a:chOff x="1339780" y="4006750"/>
              <a:chExt cx="199477" cy="199477"/>
            </a:xfrm>
          </p:grpSpPr>
          <p:sp>
            <p:nvSpPr>
              <p:cNvPr id="182" name="순서도: 연결자 181">
                <a:extLst>
                  <a:ext uri="{FF2B5EF4-FFF2-40B4-BE49-F238E27FC236}">
                    <a16:creationId xmlns:a16="http://schemas.microsoft.com/office/drawing/2014/main" id="{2FF8BBB2-E721-6ABF-EDCB-0602A3B54143}"/>
                  </a:ext>
                </a:extLst>
              </p:cNvPr>
              <p:cNvSpPr/>
              <p:nvPr/>
            </p:nvSpPr>
            <p:spPr>
              <a:xfrm>
                <a:off x="1339780" y="4006750"/>
                <a:ext cx="199477" cy="199477"/>
              </a:xfrm>
              <a:prstGeom prst="flowChartConnector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4" name="순서도: 연결자 183">
                <a:extLst>
                  <a:ext uri="{FF2B5EF4-FFF2-40B4-BE49-F238E27FC236}">
                    <a16:creationId xmlns:a16="http://schemas.microsoft.com/office/drawing/2014/main" id="{561A2C10-A8C2-AB23-C7D1-544AE50EEC44}"/>
                  </a:ext>
                </a:extLst>
              </p:cNvPr>
              <p:cNvSpPr/>
              <p:nvPr/>
            </p:nvSpPr>
            <p:spPr>
              <a:xfrm>
                <a:off x="1363485" y="4030455"/>
                <a:ext cx="152066" cy="15206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50" b="1" dirty="0">
                    <a:solidFill>
                      <a:schemeClr val="tx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4</a:t>
                </a:r>
                <a:endParaRPr lang="ko-KR" altLang="en-US" sz="1050" b="1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220A5AA1-FEEA-51CA-2D63-5FF0F2CFC329}"/>
                </a:ext>
              </a:extLst>
            </p:cNvPr>
            <p:cNvGrpSpPr/>
            <p:nvPr/>
          </p:nvGrpSpPr>
          <p:grpSpPr>
            <a:xfrm>
              <a:off x="3721747" y="4130493"/>
              <a:ext cx="199477" cy="170307"/>
              <a:chOff x="1339780" y="4006750"/>
              <a:chExt cx="199477" cy="199477"/>
            </a:xfrm>
          </p:grpSpPr>
          <p:sp>
            <p:nvSpPr>
              <p:cNvPr id="180" name="순서도: 연결자 179">
                <a:extLst>
                  <a:ext uri="{FF2B5EF4-FFF2-40B4-BE49-F238E27FC236}">
                    <a16:creationId xmlns:a16="http://schemas.microsoft.com/office/drawing/2014/main" id="{9681B8FA-B1F2-2E3B-F38B-1DD24B30C41E}"/>
                  </a:ext>
                </a:extLst>
              </p:cNvPr>
              <p:cNvSpPr/>
              <p:nvPr/>
            </p:nvSpPr>
            <p:spPr>
              <a:xfrm>
                <a:off x="1339780" y="4006750"/>
                <a:ext cx="199477" cy="199477"/>
              </a:xfrm>
              <a:prstGeom prst="flowChartConnector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1" name="순서도: 연결자 180">
                <a:extLst>
                  <a:ext uri="{FF2B5EF4-FFF2-40B4-BE49-F238E27FC236}">
                    <a16:creationId xmlns:a16="http://schemas.microsoft.com/office/drawing/2014/main" id="{7A4236C5-A7C6-C5E9-7AA4-3FAE3F1D12C3}"/>
                  </a:ext>
                </a:extLst>
              </p:cNvPr>
              <p:cNvSpPr/>
              <p:nvPr/>
            </p:nvSpPr>
            <p:spPr>
              <a:xfrm>
                <a:off x="1363485" y="4030455"/>
                <a:ext cx="152066" cy="15206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50" b="1" dirty="0">
                    <a:solidFill>
                      <a:schemeClr val="tx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5</a:t>
                </a:r>
                <a:endParaRPr lang="ko-KR" altLang="en-US" sz="1050" b="1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grpSp>
          <p:nvGrpSpPr>
            <p:cNvPr id="117" name="그룹 116">
              <a:extLst>
                <a:ext uri="{FF2B5EF4-FFF2-40B4-BE49-F238E27FC236}">
                  <a16:creationId xmlns:a16="http://schemas.microsoft.com/office/drawing/2014/main" id="{18E879D5-A4DF-C5C3-5820-78392AEB548E}"/>
                </a:ext>
              </a:extLst>
            </p:cNvPr>
            <p:cNvGrpSpPr/>
            <p:nvPr/>
          </p:nvGrpSpPr>
          <p:grpSpPr>
            <a:xfrm>
              <a:off x="4158834" y="4130493"/>
              <a:ext cx="199477" cy="170307"/>
              <a:chOff x="1339780" y="4006750"/>
              <a:chExt cx="199477" cy="199477"/>
            </a:xfrm>
          </p:grpSpPr>
          <p:sp>
            <p:nvSpPr>
              <p:cNvPr id="178" name="순서도: 연결자 177">
                <a:extLst>
                  <a:ext uri="{FF2B5EF4-FFF2-40B4-BE49-F238E27FC236}">
                    <a16:creationId xmlns:a16="http://schemas.microsoft.com/office/drawing/2014/main" id="{3D25DF86-86C8-0229-CCAD-50ABCEB87E1E}"/>
                  </a:ext>
                </a:extLst>
              </p:cNvPr>
              <p:cNvSpPr/>
              <p:nvPr/>
            </p:nvSpPr>
            <p:spPr>
              <a:xfrm>
                <a:off x="1339780" y="4006750"/>
                <a:ext cx="199477" cy="199477"/>
              </a:xfrm>
              <a:prstGeom prst="flowChartConnector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9" name="순서도: 연결자 178">
                <a:extLst>
                  <a:ext uri="{FF2B5EF4-FFF2-40B4-BE49-F238E27FC236}">
                    <a16:creationId xmlns:a16="http://schemas.microsoft.com/office/drawing/2014/main" id="{2DF80837-C8BF-7630-4203-E312AFF931DB}"/>
                  </a:ext>
                </a:extLst>
              </p:cNvPr>
              <p:cNvSpPr/>
              <p:nvPr/>
            </p:nvSpPr>
            <p:spPr>
              <a:xfrm>
                <a:off x="1363485" y="4030455"/>
                <a:ext cx="152066" cy="15206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50" b="1" dirty="0">
                    <a:solidFill>
                      <a:schemeClr val="tx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6</a:t>
                </a:r>
                <a:endParaRPr lang="ko-KR" altLang="en-US" sz="1050" b="1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C2A436BD-109D-C81D-8077-26DD33036A44}"/>
                </a:ext>
              </a:extLst>
            </p:cNvPr>
            <p:cNvGrpSpPr/>
            <p:nvPr/>
          </p:nvGrpSpPr>
          <p:grpSpPr>
            <a:xfrm>
              <a:off x="4591633" y="4130493"/>
              <a:ext cx="199477" cy="170307"/>
              <a:chOff x="1339780" y="4006750"/>
              <a:chExt cx="199477" cy="199477"/>
            </a:xfrm>
          </p:grpSpPr>
          <p:sp>
            <p:nvSpPr>
              <p:cNvPr id="172" name="순서도: 연결자 171">
                <a:extLst>
                  <a:ext uri="{FF2B5EF4-FFF2-40B4-BE49-F238E27FC236}">
                    <a16:creationId xmlns:a16="http://schemas.microsoft.com/office/drawing/2014/main" id="{88455F7D-1A25-21D6-2F5E-D74C4B4E7316}"/>
                  </a:ext>
                </a:extLst>
              </p:cNvPr>
              <p:cNvSpPr/>
              <p:nvPr/>
            </p:nvSpPr>
            <p:spPr>
              <a:xfrm>
                <a:off x="1339780" y="4006750"/>
                <a:ext cx="199477" cy="199477"/>
              </a:xfrm>
              <a:prstGeom prst="flowChartConnector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5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7" name="순서도: 연결자 176">
                <a:extLst>
                  <a:ext uri="{FF2B5EF4-FFF2-40B4-BE49-F238E27FC236}">
                    <a16:creationId xmlns:a16="http://schemas.microsoft.com/office/drawing/2014/main" id="{34EC038A-A008-0AE8-9459-6974E7AA74D7}"/>
                  </a:ext>
                </a:extLst>
              </p:cNvPr>
              <p:cNvSpPr/>
              <p:nvPr/>
            </p:nvSpPr>
            <p:spPr>
              <a:xfrm>
                <a:off x="1363485" y="4030455"/>
                <a:ext cx="152066" cy="152066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50" b="1" dirty="0">
                    <a:solidFill>
                      <a:schemeClr val="tx1"/>
                    </a:solidFill>
                    <a:latin typeface="나눔스퀘어 Bold" panose="020B0600000101010101" pitchFamily="50" charset="-127"/>
                    <a:ea typeface="나눔스퀘어 Bold" panose="020B0600000101010101" pitchFamily="50" charset="-127"/>
                  </a:rPr>
                  <a:t>7</a:t>
                </a:r>
                <a:endParaRPr lang="ko-KR" altLang="en-US" sz="1050" b="1" dirty="0"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endParaRPr>
              </a:p>
            </p:txBody>
          </p:sp>
        </p:grp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ABD6A0F1-37FD-4238-9807-9728AAFD9E7E}"/>
                </a:ext>
              </a:extLst>
            </p:cNvPr>
            <p:cNvSpPr txBox="1"/>
            <p:nvPr/>
          </p:nvSpPr>
          <p:spPr>
            <a:xfrm>
              <a:off x="1213683" y="4253004"/>
              <a:ext cx="676023" cy="19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선박</a:t>
              </a:r>
              <a:r>
                <a:rPr lang="ko-KR" altLang="en-US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번호</a:t>
              </a:r>
              <a:endParaRPr lang="ko-KR" altLang="en-US" sz="900" dirty="0"/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99D025F-AF12-4A5A-DD17-6561241D7F0D}"/>
                </a:ext>
              </a:extLst>
            </p:cNvPr>
            <p:cNvSpPr txBox="1"/>
            <p:nvPr/>
          </p:nvSpPr>
          <p:spPr>
            <a:xfrm>
              <a:off x="2030820" y="4253004"/>
              <a:ext cx="676023" cy="19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일시</a:t>
              </a:r>
              <a:endParaRPr lang="ko-KR" altLang="en-US" sz="900" dirty="0"/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CA214699-7087-7432-1883-F65693F179ED}"/>
                </a:ext>
              </a:extLst>
            </p:cNvPr>
            <p:cNvSpPr txBox="1"/>
            <p:nvPr/>
          </p:nvSpPr>
          <p:spPr>
            <a:xfrm>
              <a:off x="2602310" y="4253004"/>
              <a:ext cx="676023" cy="19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위도</a:t>
              </a:r>
              <a:endParaRPr lang="ko-KR" altLang="en-US" sz="900" dirty="0"/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C3AC3699-F75D-5D66-B7EB-742459DDD056}"/>
                </a:ext>
              </a:extLst>
            </p:cNvPr>
            <p:cNvSpPr txBox="1"/>
            <p:nvPr/>
          </p:nvSpPr>
          <p:spPr>
            <a:xfrm>
              <a:off x="3034374" y="4253004"/>
              <a:ext cx="676023" cy="19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경도</a:t>
              </a:r>
              <a:endParaRPr lang="ko-KR" altLang="en-US" sz="900" dirty="0"/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548F752-8E06-9509-F6A0-2F39674A2031}"/>
                </a:ext>
              </a:extLst>
            </p:cNvPr>
            <p:cNvSpPr txBox="1"/>
            <p:nvPr/>
          </p:nvSpPr>
          <p:spPr>
            <a:xfrm>
              <a:off x="3487168" y="4253004"/>
              <a:ext cx="676023" cy="19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spc="-22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대지속력</a:t>
              </a:r>
              <a:endParaRPr lang="ko-KR" altLang="en-US" sz="900" dirty="0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24704B0-8AF9-CED6-6CF2-78DB76A8BD31}"/>
                </a:ext>
              </a:extLst>
            </p:cNvPr>
            <p:cNvSpPr txBox="1"/>
            <p:nvPr/>
          </p:nvSpPr>
          <p:spPr>
            <a:xfrm>
              <a:off x="3929447" y="4253004"/>
              <a:ext cx="676023" cy="19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spc="-22" dirty="0" err="1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대지침로</a:t>
              </a:r>
              <a:endParaRPr lang="ko-KR" altLang="en-US" sz="900" dirty="0"/>
            </a:p>
          </p:txBody>
        </p:sp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435E46A5-CCE8-D114-55DF-9E8849140E9D}"/>
                </a:ext>
              </a:extLst>
            </p:cNvPr>
            <p:cNvSpPr txBox="1"/>
            <p:nvPr/>
          </p:nvSpPr>
          <p:spPr>
            <a:xfrm>
              <a:off x="4378694" y="4253004"/>
              <a:ext cx="676023" cy="1970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9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tx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선수방위</a:t>
              </a:r>
              <a:endParaRPr lang="ko-KR" altLang="en-US" sz="900" dirty="0"/>
            </a:p>
          </p:txBody>
        </p:sp>
      </p:grpSp>
      <p:pic>
        <p:nvPicPr>
          <p:cNvPr id="216" name="Picture 8">
            <a:extLst>
              <a:ext uri="{FF2B5EF4-FFF2-40B4-BE49-F238E27FC236}">
                <a16:creationId xmlns:a16="http://schemas.microsoft.com/office/drawing/2014/main" id="{64F27857-7853-BC89-D7E0-E6AD949159C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455" r="991"/>
          <a:stretch>
            <a:fillRect/>
          </a:stretch>
        </p:blipFill>
        <p:spPr>
          <a:xfrm>
            <a:off x="6368028" y="2490930"/>
            <a:ext cx="5494274" cy="3716147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218" name="직선 연결선 217">
            <a:extLst>
              <a:ext uri="{FF2B5EF4-FFF2-40B4-BE49-F238E27FC236}">
                <a16:creationId xmlns:a16="http://schemas.microsoft.com/office/drawing/2014/main" id="{47694A16-1459-00AA-0D29-20C28FD6EBBA}"/>
              </a:ext>
            </a:extLst>
          </p:cNvPr>
          <p:cNvCxnSpPr>
            <a:cxnSpLocks/>
          </p:cNvCxnSpPr>
          <p:nvPr/>
        </p:nvCxnSpPr>
        <p:spPr>
          <a:xfrm>
            <a:off x="424543" y="4632229"/>
            <a:ext cx="5342648" cy="0"/>
          </a:xfrm>
          <a:prstGeom prst="line">
            <a:avLst/>
          </a:prstGeom>
          <a:ln w="63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9845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그룹 26">
            <a:extLst>
              <a:ext uri="{FF2B5EF4-FFF2-40B4-BE49-F238E27FC236}">
                <a16:creationId xmlns:a16="http://schemas.microsoft.com/office/drawing/2014/main" id="{E8362A8B-F0E1-EB3E-527F-695142670D2C}"/>
              </a:ext>
            </a:extLst>
          </p:cNvPr>
          <p:cNvGrpSpPr/>
          <p:nvPr/>
        </p:nvGrpSpPr>
        <p:grpSpPr>
          <a:xfrm>
            <a:off x="6827355" y="2497764"/>
            <a:ext cx="5203454" cy="1686224"/>
            <a:chOff x="6827355" y="2565709"/>
            <a:chExt cx="5203454" cy="1686224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A027E92A-A3AD-882C-9DB8-05969899FA20}"/>
                </a:ext>
              </a:extLst>
            </p:cNvPr>
            <p:cNvGrpSpPr/>
            <p:nvPr/>
          </p:nvGrpSpPr>
          <p:grpSpPr>
            <a:xfrm>
              <a:off x="6827355" y="2591039"/>
              <a:ext cx="5046716" cy="1660894"/>
              <a:chOff x="5595319" y="3501077"/>
              <a:chExt cx="3848965" cy="1499459"/>
            </a:xfrm>
          </p:grpSpPr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8F59E733-568C-01D9-CE8A-ECE17E9887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67000"/>
                        </a14:imgEffect>
                        <a14:imgEffect>
                          <a14:colorTemperature colorTemp="5948"/>
                        </a14:imgEffect>
                        <a14:imgEffect>
                          <a14:saturation sat="120000"/>
                        </a14:imgEffect>
                        <a14:imgEffect>
                          <a14:brightnessContrast bright="42000" contrast="41000"/>
                        </a14:imgEffect>
                      </a14:imgLayer>
                    </a14:imgProps>
                  </a:ext>
                </a:extLst>
              </a:blip>
              <a:srcRect l="12310" t="1" r="36162" b="49044"/>
              <a:stretch/>
            </p:blipFill>
            <p:spPr>
              <a:xfrm>
                <a:off x="5595319" y="3501832"/>
                <a:ext cx="2024661" cy="14598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7" name="직사각형 6">
                <a:extLst>
                  <a:ext uri="{FF2B5EF4-FFF2-40B4-BE49-F238E27FC236}">
                    <a16:creationId xmlns:a16="http://schemas.microsoft.com/office/drawing/2014/main" id="{05F2693F-56AE-A491-ABAF-570159F7E548}"/>
                  </a:ext>
                </a:extLst>
              </p:cNvPr>
              <p:cNvSpPr/>
              <p:nvPr/>
            </p:nvSpPr>
            <p:spPr>
              <a:xfrm>
                <a:off x="6551792" y="4246802"/>
                <a:ext cx="288032" cy="309102"/>
              </a:xfrm>
              <a:prstGeom prst="rect">
                <a:avLst/>
              </a:prstGeom>
              <a:noFill/>
              <a:ln w="254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8" name="그림 7">
                <a:extLst>
                  <a:ext uri="{FF2B5EF4-FFF2-40B4-BE49-F238E27FC236}">
                    <a16:creationId xmlns:a16="http://schemas.microsoft.com/office/drawing/2014/main" id="{4FE5CDFF-04FE-B7E5-7E84-75D3819F67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86538" y="3501077"/>
                <a:ext cx="1657746" cy="1499459"/>
              </a:xfrm>
              <a:prstGeom prst="rect">
                <a:avLst/>
              </a:prstGeom>
              <a:noFill/>
              <a:ln w="25400">
                <a:solidFill>
                  <a:srgbClr val="C00000"/>
                </a:solidFill>
              </a:ln>
            </p:spPr>
          </p:pic>
        </p:grp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5DB2BD50-F1E0-C219-DB06-9D873BBDE2F5}"/>
                </a:ext>
              </a:extLst>
            </p:cNvPr>
            <p:cNvCxnSpPr>
              <a:cxnSpLocks/>
              <a:stCxn id="7" idx="0"/>
            </p:cNvCxnSpPr>
            <p:nvPr/>
          </p:nvCxnSpPr>
          <p:spPr>
            <a:xfrm flipV="1">
              <a:off x="8270303" y="2565709"/>
              <a:ext cx="1430152" cy="851341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D145414-AE53-1D41-AB28-A9A2A649E0B3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8270303" y="3759431"/>
              <a:ext cx="1430152" cy="492502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prstDash val="sysDot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89BF866-684B-18E4-BA8B-73E6B0CE1C62}"/>
                </a:ext>
              </a:extLst>
            </p:cNvPr>
            <p:cNvSpPr txBox="1"/>
            <p:nvPr/>
          </p:nvSpPr>
          <p:spPr>
            <a:xfrm>
              <a:off x="10265014" y="2569479"/>
              <a:ext cx="176579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105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닻 기준 반원형 패턴 식별</a:t>
              </a:r>
              <a:endParaRPr lang="ko-KR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9" name="화살표: 아래쪽 18">
              <a:extLst>
                <a:ext uri="{FF2B5EF4-FFF2-40B4-BE49-F238E27FC236}">
                  <a16:creationId xmlns:a16="http://schemas.microsoft.com/office/drawing/2014/main" id="{54D841E0-37E9-D564-B68F-BA9976D52BB3}"/>
                </a:ext>
              </a:extLst>
            </p:cNvPr>
            <p:cNvSpPr/>
            <p:nvPr/>
          </p:nvSpPr>
          <p:spPr>
            <a:xfrm rot="15300000">
              <a:off x="9917819" y="3183107"/>
              <a:ext cx="123392" cy="300575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자유형: 도형 27">
              <a:extLst>
                <a:ext uri="{FF2B5EF4-FFF2-40B4-BE49-F238E27FC236}">
                  <a16:creationId xmlns:a16="http://schemas.microsoft.com/office/drawing/2014/main" id="{51FA0E50-A4E0-A7B9-7434-D70101ECC0DB}"/>
                </a:ext>
              </a:extLst>
            </p:cNvPr>
            <p:cNvSpPr/>
            <p:nvPr/>
          </p:nvSpPr>
          <p:spPr>
            <a:xfrm>
              <a:off x="10580846" y="2880348"/>
              <a:ext cx="468275" cy="666081"/>
            </a:xfrm>
            <a:custGeom>
              <a:avLst/>
              <a:gdLst>
                <a:gd name="connsiteX0" fmla="*/ 0 w 468275"/>
                <a:gd name="connsiteY0" fmla="*/ 13618 h 666081"/>
                <a:gd name="connsiteX1" fmla="*/ 245269 w 468275"/>
                <a:gd name="connsiteY1" fmla="*/ 27906 h 666081"/>
                <a:gd name="connsiteX2" fmla="*/ 466725 w 468275"/>
                <a:gd name="connsiteY2" fmla="*/ 263649 h 666081"/>
                <a:gd name="connsiteX3" fmla="*/ 328613 w 468275"/>
                <a:gd name="connsiteY3" fmla="*/ 587499 h 666081"/>
                <a:gd name="connsiteX4" fmla="*/ 47625 w 468275"/>
                <a:gd name="connsiteY4" fmla="*/ 666081 h 666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8275" h="666081">
                  <a:moveTo>
                    <a:pt x="0" y="13618"/>
                  </a:moveTo>
                  <a:cubicBezTo>
                    <a:pt x="83740" y="-74"/>
                    <a:pt x="167481" y="-13766"/>
                    <a:pt x="245269" y="27906"/>
                  </a:cubicBezTo>
                  <a:cubicBezTo>
                    <a:pt x="323057" y="69578"/>
                    <a:pt x="452834" y="170384"/>
                    <a:pt x="466725" y="263649"/>
                  </a:cubicBezTo>
                  <a:cubicBezTo>
                    <a:pt x="480616" y="356915"/>
                    <a:pt x="398463" y="520427"/>
                    <a:pt x="328613" y="587499"/>
                  </a:cubicBezTo>
                  <a:cubicBezTo>
                    <a:pt x="258763" y="654571"/>
                    <a:pt x="153194" y="660326"/>
                    <a:pt x="47625" y="666081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화살표: 아래쪽 28">
              <a:extLst>
                <a:ext uri="{FF2B5EF4-FFF2-40B4-BE49-F238E27FC236}">
                  <a16:creationId xmlns:a16="http://schemas.microsoft.com/office/drawing/2014/main" id="{5DF8520B-DABD-0E1A-CEED-4D3DAD8DD78A}"/>
                </a:ext>
              </a:extLst>
            </p:cNvPr>
            <p:cNvSpPr/>
            <p:nvPr/>
          </p:nvSpPr>
          <p:spPr>
            <a:xfrm rot="13500000">
              <a:off x="10095632" y="3616295"/>
              <a:ext cx="123392" cy="300575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화살표: 아래쪽 32">
              <a:extLst>
                <a:ext uri="{FF2B5EF4-FFF2-40B4-BE49-F238E27FC236}">
                  <a16:creationId xmlns:a16="http://schemas.microsoft.com/office/drawing/2014/main" id="{0C0FE7D3-B398-A39B-5D8B-6F481E725A56}"/>
                </a:ext>
              </a:extLst>
            </p:cNvPr>
            <p:cNvSpPr/>
            <p:nvPr/>
          </p:nvSpPr>
          <p:spPr>
            <a:xfrm rot="16200000">
              <a:off x="9917819" y="2716368"/>
              <a:ext cx="123392" cy="300575"/>
            </a:xfrm>
            <a:prstGeom prst="down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88558CB-25BA-BD7C-D9CE-E2FA207D1488}"/>
                </a:ext>
              </a:extLst>
            </p:cNvPr>
            <p:cNvSpPr txBox="1"/>
            <p:nvPr/>
          </p:nvSpPr>
          <p:spPr>
            <a:xfrm>
              <a:off x="9616909" y="2784413"/>
              <a:ext cx="680790" cy="1692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5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조류방향</a:t>
              </a:r>
              <a:endParaRPr lang="ko-KR" altLang="en-US" sz="500" dirty="0">
                <a:solidFill>
                  <a:schemeClr val="bg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C5425F2-4895-5278-98C8-B177DD987D15}"/>
                </a:ext>
              </a:extLst>
            </p:cNvPr>
            <p:cNvSpPr txBox="1"/>
            <p:nvPr/>
          </p:nvSpPr>
          <p:spPr>
            <a:xfrm rot="20700000">
              <a:off x="9606601" y="3257656"/>
              <a:ext cx="680790" cy="1692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5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조류방향</a:t>
              </a:r>
              <a:endParaRPr lang="ko-KR" altLang="en-US" sz="500" dirty="0">
                <a:solidFill>
                  <a:schemeClr val="bg1"/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CF85ABC-0C46-8527-80F4-61AE0BCCA934}"/>
                </a:ext>
              </a:extLst>
            </p:cNvPr>
            <p:cNvSpPr txBox="1"/>
            <p:nvPr/>
          </p:nvSpPr>
          <p:spPr>
            <a:xfrm rot="18900000">
              <a:off x="9798333" y="3702309"/>
              <a:ext cx="680790" cy="1692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sz="500" spc="-22" dirty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</a:rPr>
                <a:t>조류방향</a:t>
              </a:r>
              <a:endParaRPr lang="ko-KR" altLang="en-US" sz="5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470578CB-482A-54E6-A060-19F514EB431B}"/>
              </a:ext>
            </a:extLst>
          </p:cNvPr>
          <p:cNvGrpSpPr/>
          <p:nvPr/>
        </p:nvGrpSpPr>
        <p:grpSpPr>
          <a:xfrm>
            <a:off x="10113493" y="2809276"/>
            <a:ext cx="1077296" cy="704551"/>
            <a:chOff x="10113493" y="2704501"/>
            <a:chExt cx="1077296" cy="724499"/>
          </a:xfrm>
        </p:grpSpPr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1101CE19-CDF7-CBC2-0AE5-E99DBC7A26E7}"/>
                </a:ext>
              </a:extLst>
            </p:cNvPr>
            <p:cNvSpPr/>
            <p:nvPr/>
          </p:nvSpPr>
          <p:spPr>
            <a:xfrm>
              <a:off x="10113493" y="2704501"/>
              <a:ext cx="1072437" cy="72449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이등변 삼각형 29">
              <a:extLst>
                <a:ext uri="{FF2B5EF4-FFF2-40B4-BE49-F238E27FC236}">
                  <a16:creationId xmlns:a16="http://schemas.microsoft.com/office/drawing/2014/main" id="{5022EBC6-D6DC-7B3E-3C92-B24D411AFF83}"/>
                </a:ext>
              </a:extLst>
            </p:cNvPr>
            <p:cNvSpPr/>
            <p:nvPr/>
          </p:nvSpPr>
          <p:spPr>
            <a:xfrm rot="15952740">
              <a:off x="10958368" y="2883110"/>
              <a:ext cx="141573" cy="323269"/>
            </a:xfrm>
            <a:prstGeom prst="triangl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12DFF5AA-0A26-D94D-4592-11EBF2BFB55C}"/>
              </a:ext>
            </a:extLst>
          </p:cNvPr>
          <p:cNvCxnSpPr/>
          <p:nvPr/>
        </p:nvCxnSpPr>
        <p:spPr>
          <a:xfrm>
            <a:off x="394063" y="627019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60DE874-3C62-D7CD-B44A-AFD6CC3EB331}"/>
              </a:ext>
            </a:extLst>
          </p:cNvPr>
          <p:cNvSpPr txBox="1"/>
          <p:nvPr/>
        </p:nvSpPr>
        <p:spPr>
          <a:xfrm>
            <a:off x="318830" y="174717"/>
            <a:ext cx="5942065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02. </a:t>
            </a:r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연구방법</a:t>
            </a:r>
          </a:p>
        </p:txBody>
      </p:sp>
      <p:sp>
        <p:nvSpPr>
          <p:cNvPr id="36" name="文本框 44">
            <a:extLst>
              <a:ext uri="{FF2B5EF4-FFF2-40B4-BE49-F238E27FC236}">
                <a16:creationId xmlns:a16="http://schemas.microsoft.com/office/drawing/2014/main" id="{3FFC44C7-B883-5C88-F03F-C8E7DFBF5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69" y="740020"/>
            <a:ext cx="11403873" cy="338554"/>
          </a:xfrm>
          <a:prstGeom prst="rect">
            <a:avLst/>
          </a:prstGeom>
          <a:solidFill>
            <a:srgbClr val="1D3C75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defRPr/>
            </a:pPr>
            <a:r>
              <a:rPr lang="ko-KR" altLang="en-US" sz="1600" kern="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자료 및 연구방법</a:t>
            </a:r>
            <a:endParaRPr lang="zh-CN" altLang="en-US" sz="1600" kern="0" dirty="0">
              <a:solidFill>
                <a:schemeClr val="bg1"/>
              </a:solidFill>
              <a:latin typeface="나눔스퀘어 Bold" panose="020B0600000101010101" pitchFamily="50" charset="-127"/>
              <a:ea typeface="+mj-ea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5E283A1D-995A-ED0D-F553-6BB47BD2D56B}"/>
              </a:ext>
            </a:extLst>
          </p:cNvPr>
          <p:cNvGrpSpPr/>
          <p:nvPr/>
        </p:nvGrpSpPr>
        <p:grpSpPr>
          <a:xfrm>
            <a:off x="521983" y="1191574"/>
            <a:ext cx="5570996" cy="307777"/>
            <a:chOff x="440954" y="1484509"/>
            <a:chExt cx="5570996" cy="307777"/>
          </a:xfrm>
        </p:grpSpPr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DC75193D-0E46-59AE-9B66-650038A1987B}"/>
                </a:ext>
              </a:extLst>
            </p:cNvPr>
            <p:cNvSpPr/>
            <p:nvPr/>
          </p:nvSpPr>
          <p:spPr>
            <a:xfrm>
              <a:off x="670041" y="1484509"/>
              <a:ext cx="534190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65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400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 panose="020B0604020202020204" pitchFamily="34" charset="0"/>
                </a:rPr>
                <a:t>정박</a:t>
              </a:r>
              <a:r>
                <a:rPr kumimoji="1" lang="en-US" altLang="ko-KR" sz="1400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 panose="020B0604020202020204" pitchFamily="34" charset="0"/>
                </a:rPr>
                <a:t>·</a:t>
              </a:r>
              <a:r>
                <a:rPr kumimoji="1" lang="ko-KR" altLang="en-US" sz="1400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 panose="020B0604020202020204" pitchFamily="34" charset="0"/>
                </a:rPr>
                <a:t>정류</a:t>
              </a:r>
              <a:r>
                <a:rPr kumimoji="1" lang="en-US" altLang="ko-KR" sz="1400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 panose="020B0604020202020204" pitchFamily="34" charset="0"/>
                </a:rPr>
                <a:t>·</a:t>
              </a:r>
              <a:r>
                <a:rPr kumimoji="1" lang="ko-KR" altLang="en-US" sz="1400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 panose="020B0604020202020204" pitchFamily="34" charset="0"/>
                </a:rPr>
                <a:t>이탈탐지 방법</a:t>
              </a:r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4ED48D3C-38C7-79EA-A841-C79EEEF83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954" y="1504997"/>
              <a:ext cx="236483" cy="266801"/>
            </a:xfrm>
            <a:prstGeom prst="rect">
              <a:avLst/>
            </a:prstGeom>
          </p:spPr>
        </p:pic>
      </p:grp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0EB2E4F1-B951-1576-4AA0-A66AF7944D59}"/>
              </a:ext>
            </a:extLst>
          </p:cNvPr>
          <p:cNvSpPr/>
          <p:nvPr/>
        </p:nvSpPr>
        <p:spPr>
          <a:xfrm>
            <a:off x="449303" y="1515912"/>
            <a:ext cx="11333328" cy="739787"/>
          </a:xfrm>
          <a:prstGeom prst="roundRect">
            <a:avLst>
              <a:gd name="adj" fmla="val 6846"/>
            </a:avLst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국내ㆍ외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정박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 정의와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관련된 법률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연구자료 검토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및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AIS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패턴 분석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등을 통한 해상교통로 내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정류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 및 </a:t>
            </a:r>
            <a:r>
              <a:rPr lang="ko-KR" altLang="en-US" sz="120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통항로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이탈 기준 정의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선박의 실시간 위치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속도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방위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등의 정보를 활용하여 정립된 기준 기반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 패턴 감지 및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항로 이탈 선박 탐지 알고리즘 개발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C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47" name="그림 46" descr="스크린샷, 원, 그래픽, 폰트이(가) 표시된 사진&#10;&#10;자동 생성된 설명">
            <a:extLst>
              <a:ext uri="{FF2B5EF4-FFF2-40B4-BE49-F238E27FC236}">
                <a16:creationId xmlns:a16="http://schemas.microsoft.com/office/drawing/2014/main" id="{88ED7F84-3456-9439-7FA3-5AF43F5F0B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7355" y="4651195"/>
            <a:ext cx="5057636" cy="145280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261A54-B7D1-11D6-FCF2-DBBC055E55EE}"/>
              </a:ext>
            </a:extLst>
          </p:cNvPr>
          <p:cNvSpPr txBox="1"/>
          <p:nvPr/>
        </p:nvSpPr>
        <p:spPr>
          <a:xfrm>
            <a:off x="8324755" y="4301698"/>
            <a:ext cx="22922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&lt;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5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묘박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 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패턴분석 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</a:t>
            </a:r>
            <a:endParaRPr lang="ko-KR" altLang="en-US" sz="1050" spc="-22" dirty="0">
              <a:ln>
                <a:solidFill>
                  <a:prstClr val="white">
                    <a:alpha val="0"/>
                  </a:prst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F103B8-2310-AD9B-8BF0-3DB15CA7D4EE}"/>
              </a:ext>
            </a:extLst>
          </p:cNvPr>
          <p:cNvSpPr txBox="1"/>
          <p:nvPr/>
        </p:nvSpPr>
        <p:spPr>
          <a:xfrm>
            <a:off x="8153039" y="6321064"/>
            <a:ext cx="229225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&lt;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 분류 알고리즘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</a:t>
            </a:r>
            <a:endParaRPr lang="ko-KR" altLang="en-US" sz="1050" spc="-22" dirty="0">
              <a:ln>
                <a:solidFill>
                  <a:prstClr val="white">
                    <a:alpha val="0"/>
                  </a:prst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D0DC7D1-0B27-EEAC-1031-8CF13B27F8F2}"/>
              </a:ext>
            </a:extLst>
          </p:cNvPr>
          <p:cNvSpPr/>
          <p:nvPr/>
        </p:nvSpPr>
        <p:spPr>
          <a:xfrm>
            <a:off x="447055" y="2358795"/>
            <a:ext cx="6189272" cy="1971216"/>
          </a:xfrm>
          <a:prstGeom prst="roundRect">
            <a:avLst>
              <a:gd name="adj" fmla="val 6846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9387" defTabSz="91428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br>
              <a:rPr lang="en-US" altLang="ko-KR" sz="10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endParaRPr lang="en-US" altLang="ko-KR" sz="10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>
                  <a:lumMod val="65000"/>
                  <a:lumOff val="3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E2431F79-0D00-8AE2-C6FF-4808729F4457}"/>
              </a:ext>
            </a:extLst>
          </p:cNvPr>
          <p:cNvSpPr/>
          <p:nvPr/>
        </p:nvSpPr>
        <p:spPr>
          <a:xfrm>
            <a:off x="521076" y="2466823"/>
            <a:ext cx="2991708" cy="77328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ko-KR" altLang="en-US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법률</a:t>
            </a:r>
            <a:r>
              <a:rPr lang="en-US" altLang="ko-KR" sz="10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선박의 입항 및 출항 등에 관한 법률</a:t>
            </a:r>
            <a:r>
              <a:rPr lang="en-US" altLang="ko-KR" sz="10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  <a:p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닻을 밑바닥에 내려놓고 운항을 멈춤</a:t>
            </a:r>
            <a:endParaRPr lang="en-US" altLang="ko-KR" sz="105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일시적으로 운항을 멈춤</a:t>
            </a:r>
            <a:endParaRPr lang="en-US" altLang="ko-KR" sz="105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E2B952-311F-B823-149B-E49C18AB3C94}"/>
              </a:ext>
            </a:extLst>
          </p:cNvPr>
          <p:cNvSpPr txBox="1"/>
          <p:nvPr/>
        </p:nvSpPr>
        <p:spPr>
          <a:xfrm>
            <a:off x="2123495" y="6349255"/>
            <a:ext cx="280092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&lt;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·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교통로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이탈 분류 기준 및 특징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</a:t>
            </a:r>
            <a:endParaRPr lang="ko-KR" altLang="en-US" sz="1050" spc="-22" dirty="0">
              <a:ln>
                <a:solidFill>
                  <a:prstClr val="white">
                    <a:alpha val="0"/>
                  </a:prst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31FEA901-4669-44C8-5491-6F958BFEC6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9531927"/>
              </p:ext>
            </p:extLst>
          </p:nvPr>
        </p:nvGraphicFramePr>
        <p:xfrm>
          <a:off x="516247" y="4430062"/>
          <a:ext cx="6083216" cy="188255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59720">
                  <a:extLst>
                    <a:ext uri="{9D8B030D-6E8A-4147-A177-3AD203B41FA5}">
                      <a16:colId xmlns:a16="http://schemas.microsoft.com/office/drawing/2014/main" val="2775757617"/>
                    </a:ext>
                  </a:extLst>
                </a:gridCol>
                <a:gridCol w="504275">
                  <a:extLst>
                    <a:ext uri="{9D8B030D-6E8A-4147-A177-3AD203B41FA5}">
                      <a16:colId xmlns:a16="http://schemas.microsoft.com/office/drawing/2014/main" val="1952136384"/>
                    </a:ext>
                  </a:extLst>
                </a:gridCol>
                <a:gridCol w="804901">
                  <a:extLst>
                    <a:ext uri="{9D8B030D-6E8A-4147-A177-3AD203B41FA5}">
                      <a16:colId xmlns:a16="http://schemas.microsoft.com/office/drawing/2014/main" val="916898217"/>
                    </a:ext>
                  </a:extLst>
                </a:gridCol>
                <a:gridCol w="785506">
                  <a:extLst>
                    <a:ext uri="{9D8B030D-6E8A-4147-A177-3AD203B41FA5}">
                      <a16:colId xmlns:a16="http://schemas.microsoft.com/office/drawing/2014/main" val="3547045153"/>
                    </a:ext>
                  </a:extLst>
                </a:gridCol>
                <a:gridCol w="1115225">
                  <a:extLst>
                    <a:ext uri="{9D8B030D-6E8A-4147-A177-3AD203B41FA5}">
                      <a16:colId xmlns:a16="http://schemas.microsoft.com/office/drawing/2014/main" val="1032488570"/>
                    </a:ext>
                  </a:extLst>
                </a:gridCol>
                <a:gridCol w="2013589">
                  <a:extLst>
                    <a:ext uri="{9D8B030D-6E8A-4147-A177-3AD203B41FA5}">
                      <a16:colId xmlns:a16="http://schemas.microsoft.com/office/drawing/2014/main" val="2888417484"/>
                    </a:ext>
                  </a:extLst>
                </a:gridCol>
              </a:tblGrid>
              <a:tr h="3871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구분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50" dirty="0" err="1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투묘</a:t>
                      </a:r>
                      <a:endParaRPr lang="ko-KR" altLang="en-US" sz="105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속도</a:t>
                      </a:r>
                      <a:br>
                        <a:rPr lang="en-US" altLang="ko-KR" sz="105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</a:br>
                      <a:r>
                        <a:rPr lang="en-US" altLang="ko-KR" sz="100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(0.5 knot)</a:t>
                      </a:r>
                      <a:endParaRPr lang="ko-KR" altLang="en-US" sz="105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좌표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Heading</a:t>
                      </a:r>
                      <a:endParaRPr lang="ko-KR" altLang="en-US" sz="105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5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특징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910994"/>
                  </a:ext>
                </a:extLst>
              </a:tr>
              <a:tr h="28543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정박</a:t>
                      </a:r>
                      <a:r>
                        <a:rPr lang="en-US" altLang="ko-KR" sz="1100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1100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접안</a:t>
                      </a:r>
                      <a:r>
                        <a:rPr lang="en-US" altLang="ko-KR" sz="1100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endParaRPr lang="ko-KR" altLang="en-US" sz="1100" b="1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X</a:t>
                      </a:r>
                      <a:endParaRPr lang="ko-KR" altLang="en-US" sz="1100" b="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미만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좌표 고정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209650"/>
                  </a:ext>
                </a:extLst>
              </a:tr>
              <a:tr h="4091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정박</a:t>
                      </a:r>
                      <a:r>
                        <a:rPr lang="en-US" altLang="ko-KR" sz="1100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1100" b="1" dirty="0" err="1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묘박</a:t>
                      </a:r>
                      <a:r>
                        <a:rPr lang="en-US" altLang="ko-KR" sz="1100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endParaRPr lang="ko-KR" altLang="en-US" sz="1100" b="1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O</a:t>
                      </a:r>
                      <a:endParaRPr lang="ko-KR" altLang="en-US" sz="1100" b="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미만</a:t>
                      </a:r>
                      <a:endParaRPr lang="ko-KR" altLang="en-US" sz="1100" b="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변화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닻을 중심으로</a:t>
                      </a:r>
                      <a:endParaRPr lang="en-US" altLang="ko-KR" sz="1100" b="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바람</a:t>
                      </a:r>
                      <a:r>
                        <a:rPr lang="en-US" altLang="ko-KR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, </a:t>
                      </a:r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조류에 따라 원 운동</a:t>
                      </a:r>
                      <a:endParaRPr lang="en-US" altLang="ko-KR" sz="1100" b="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112738"/>
                  </a:ext>
                </a:extLst>
              </a:tr>
              <a:tr h="4091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정류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X</a:t>
                      </a:r>
                      <a:endParaRPr lang="ko-KR" altLang="en-US" sz="1100" b="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미만</a:t>
                      </a:r>
                      <a:endParaRPr lang="ko-KR" altLang="en-US" sz="1100" b="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고정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바람</a:t>
                      </a:r>
                      <a:r>
                        <a:rPr lang="en-US" altLang="ko-KR" sz="11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조류에 따라 이동</a:t>
                      </a:r>
                      <a:endParaRPr lang="en-US" altLang="ko-KR" sz="11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en-US" altLang="ko-KR" sz="11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직선패턴</a:t>
                      </a:r>
                      <a:r>
                        <a:rPr lang="en-US" altLang="ko-KR" sz="11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 Z</a:t>
                      </a:r>
                      <a:r>
                        <a:rPr lang="ko-KR" altLang="en-US" sz="11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패턴</a:t>
                      </a:r>
                      <a:r>
                        <a:rPr lang="en-US" altLang="ko-KR" sz="11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937527"/>
                  </a:ext>
                </a:extLst>
              </a:tr>
              <a:tr h="339822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1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교통로 이탈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규정된 교통로 이탈 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1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096745"/>
                  </a:ext>
                </a:extLst>
              </a:tr>
            </a:tbl>
          </a:graphicData>
        </a:graphic>
      </p:graphicFrame>
      <p:sp>
        <p:nvSpPr>
          <p:cNvPr id="21" name="Rounded Rectangle 7">
            <a:extLst>
              <a:ext uri="{FF2B5EF4-FFF2-40B4-BE49-F238E27FC236}">
                <a16:creationId xmlns:a16="http://schemas.microsoft.com/office/drawing/2014/main" id="{DD84757A-D72E-D309-1245-306658F22791}"/>
              </a:ext>
            </a:extLst>
          </p:cNvPr>
          <p:cNvSpPr/>
          <p:nvPr/>
        </p:nvSpPr>
        <p:spPr>
          <a:xfrm>
            <a:off x="3584830" y="3403621"/>
            <a:ext cx="2991708" cy="83822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algn="just"/>
            <a:r>
              <a:rPr lang="en-US" altLang="ko-KR" sz="10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Vessel </a:t>
            </a:r>
            <a:r>
              <a:rPr lang="en-US" altLang="ko-KR" sz="1000" kern="0" spc="0" dirty="0" err="1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behaviour</a:t>
            </a:r>
            <a:r>
              <a:rPr lang="en-US" altLang="ko-KR" sz="10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classification from AIS without geographical biases(</a:t>
            </a:r>
            <a:r>
              <a:rPr lang="en-US" altLang="ko-KR" sz="10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Sturgis, R </a:t>
            </a:r>
            <a:r>
              <a:rPr lang="ko-KR" altLang="en-US" sz="10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외</a:t>
            </a:r>
            <a:r>
              <a:rPr lang="en-US" altLang="ko-KR" sz="10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endParaRPr lang="ko-KR" altLang="en-US" sz="10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just"/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접안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):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한지점에 좌표 고정</a:t>
            </a:r>
            <a:endParaRPr lang="en-US" altLang="ko-KR" sz="105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just"/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50" dirty="0" err="1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묘박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):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반원형 패턴의 움직임</a:t>
            </a:r>
            <a:endParaRPr lang="en-US" altLang="ko-KR" sz="105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just"/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직선 및 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Z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패턴의 움직임</a:t>
            </a:r>
            <a:endParaRPr lang="en-US" altLang="ko-KR" sz="105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3" name="Rounded Rectangle 7">
            <a:extLst>
              <a:ext uri="{FF2B5EF4-FFF2-40B4-BE49-F238E27FC236}">
                <a16:creationId xmlns:a16="http://schemas.microsoft.com/office/drawing/2014/main" id="{74C23101-9815-DE50-0253-77FA6AF30799}"/>
              </a:ext>
            </a:extLst>
          </p:cNvPr>
          <p:cNvSpPr/>
          <p:nvPr/>
        </p:nvSpPr>
        <p:spPr>
          <a:xfrm>
            <a:off x="516247" y="3403621"/>
            <a:ext cx="2991708" cy="83822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en-US" altLang="ko-KR" sz="1200" dirty="0" err="1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MarineTraffic</a:t>
            </a:r>
            <a:r>
              <a:rPr lang="en-US" altLang="ko-KR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(</a:t>
            </a:r>
            <a:r>
              <a:rPr lang="ko-KR" altLang="en-US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프랑스</a:t>
            </a:r>
            <a:r>
              <a:rPr lang="en-US" altLang="ko-KR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  <a:p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50" dirty="0" err="1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묘박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)/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이동중이던 선박이 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0.5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노트 </a:t>
            </a:r>
            <a:endParaRPr lang="en-US" altLang="ko-KR" sz="105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                         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미만 이동</a:t>
            </a:r>
            <a:b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접안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):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터미널 및 항구 정박지에 정박</a:t>
            </a:r>
            <a:endParaRPr lang="en-US" altLang="ko-KR" sz="105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4" name="Rounded Rectangle 7">
            <a:extLst>
              <a:ext uri="{FF2B5EF4-FFF2-40B4-BE49-F238E27FC236}">
                <a16:creationId xmlns:a16="http://schemas.microsoft.com/office/drawing/2014/main" id="{07D8F68E-5442-FD56-F19D-22780451409D}"/>
              </a:ext>
            </a:extLst>
          </p:cNvPr>
          <p:cNvSpPr/>
          <p:nvPr/>
        </p:nvSpPr>
        <p:spPr>
          <a:xfrm>
            <a:off x="3583571" y="2482993"/>
            <a:ext cx="2991708" cy="77328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ko-KR" altLang="en-US" sz="12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정류중인 선박에 대한 항법 적용</a:t>
            </a:r>
            <a:r>
              <a:rPr lang="en-US" altLang="ko-KR" sz="10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김인현</a:t>
            </a:r>
            <a:r>
              <a:rPr lang="en-US" altLang="ko-KR" sz="10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외</a:t>
            </a:r>
            <a:r>
              <a:rPr lang="en-US" altLang="ko-KR" sz="100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endParaRPr lang="en-US" altLang="ko-KR" sz="120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닻을 내려둔 상태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조종성능 제한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  <a:p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</a:t>
            </a:r>
            <a:r>
              <a:rPr lang="en-US" altLang="ko-KR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: </a:t>
            </a:r>
            <a:r>
              <a:rPr lang="ko-KR" altLang="en-US" sz="1050" dirty="0"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일시적으로 정지한 선박</a:t>
            </a:r>
            <a:endParaRPr lang="en-US" altLang="ko-KR" sz="1050" dirty="0"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26" name="슬라이드 번호 개체 틀 3">
            <a:extLst>
              <a:ext uri="{FF2B5EF4-FFF2-40B4-BE49-F238E27FC236}">
                <a16:creationId xmlns:a16="http://schemas.microsoft.com/office/drawing/2014/main" id="{2BB78CC8-8DD5-9FA7-20E5-8EF1411B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3047" y="6355979"/>
            <a:ext cx="834692" cy="491005"/>
          </a:xfrm>
        </p:spPr>
        <p:txBody>
          <a:bodyPr/>
          <a:lstStyle/>
          <a:p>
            <a:fld id="{9DB82EA0-26BB-45FF-B58B-CEA2871F6230}" type="slidenum">
              <a:rPr lang="ko-KR" altLang="en-US" smtClean="0"/>
              <a:pPr/>
              <a:t>7</a:t>
            </a:fld>
            <a:r>
              <a:rPr lang="ko-KR" altLang="en-US" dirty="0"/>
              <a:t> </a:t>
            </a:r>
          </a:p>
        </p:txBody>
      </p:sp>
      <p:sp>
        <p:nvSpPr>
          <p:cNvPr id="55" name="타원 54">
            <a:extLst>
              <a:ext uri="{FF2B5EF4-FFF2-40B4-BE49-F238E27FC236}">
                <a16:creationId xmlns:a16="http://schemas.microsoft.com/office/drawing/2014/main" id="{3075AFF3-3E17-F0EB-1BBF-D4AE43727F0E}"/>
              </a:ext>
            </a:extLst>
          </p:cNvPr>
          <p:cNvSpPr/>
          <p:nvPr/>
        </p:nvSpPr>
        <p:spPr>
          <a:xfrm>
            <a:off x="10329108" y="2765936"/>
            <a:ext cx="908471" cy="853240"/>
          </a:xfrm>
          <a:prstGeom prst="ellipse">
            <a:avLst/>
          </a:prstGeom>
          <a:solidFill>
            <a:schemeClr val="accent4">
              <a:alpha val="86000"/>
            </a:schemeClr>
          </a:solidFill>
          <a:ln>
            <a:noFill/>
          </a:ln>
          <a:effectLst>
            <a:glow rad="50800">
              <a:schemeClr val="accent4">
                <a:satMod val="175000"/>
                <a:alpha val="44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reflection blurRad="88900" stA="45000" endPos="1000" dist="50800" dir="5400000" sy="-100000" algn="bl" rotWithShape="0"/>
            <a:softEdge rad="889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8234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1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CB687E4-DFA1-FAF4-45F8-1CD13E82C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93" y="2857638"/>
            <a:ext cx="3572759" cy="820582"/>
          </a:xfrm>
          <a:prstGeom prst="rect">
            <a:avLst/>
          </a:prstGeom>
        </p:spPr>
      </p:pic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54919B8-CA3E-DBBF-3AF9-A7038CE7B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B82EA0-26BB-45FF-B58B-CEA2871F6230}" type="slidenum">
              <a:rPr lang="ko-KR" altLang="en-US" smtClean="0"/>
              <a:pPr/>
              <a:t>8</a:t>
            </a:fld>
            <a:r>
              <a:rPr lang="ko-KR" altLang="en-US" dirty="0"/>
              <a:t> 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12DFF5AA-0A26-D94D-4592-11EBF2BFB55C}"/>
              </a:ext>
            </a:extLst>
          </p:cNvPr>
          <p:cNvCxnSpPr/>
          <p:nvPr/>
        </p:nvCxnSpPr>
        <p:spPr>
          <a:xfrm>
            <a:off x="394063" y="627019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60DE874-3C62-D7CD-B44A-AFD6CC3EB331}"/>
              </a:ext>
            </a:extLst>
          </p:cNvPr>
          <p:cNvSpPr txBox="1"/>
          <p:nvPr/>
        </p:nvSpPr>
        <p:spPr>
          <a:xfrm>
            <a:off x="318830" y="174717"/>
            <a:ext cx="5942065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02. </a:t>
            </a:r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연구방법</a:t>
            </a:r>
          </a:p>
        </p:txBody>
      </p:sp>
      <p:sp>
        <p:nvSpPr>
          <p:cNvPr id="36" name="文本框 44">
            <a:extLst>
              <a:ext uri="{FF2B5EF4-FFF2-40B4-BE49-F238E27FC236}">
                <a16:creationId xmlns:a16="http://schemas.microsoft.com/office/drawing/2014/main" id="{3FFC44C7-B883-5C88-F03F-C8E7DFBF5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69" y="740020"/>
            <a:ext cx="11403873" cy="338554"/>
          </a:xfrm>
          <a:prstGeom prst="rect">
            <a:avLst/>
          </a:prstGeom>
          <a:solidFill>
            <a:srgbClr val="1D3C75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defRPr/>
            </a:pPr>
            <a:r>
              <a:rPr lang="ko-KR" altLang="en-US" sz="1600" kern="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자료 및 연구방법</a:t>
            </a:r>
            <a:endParaRPr lang="zh-CN" altLang="en-US" sz="1600" kern="0" dirty="0">
              <a:solidFill>
                <a:schemeClr val="bg1"/>
              </a:solidFill>
              <a:latin typeface="나눔스퀘어 Bold" panose="020B0600000101010101" pitchFamily="50" charset="-127"/>
              <a:ea typeface="+mj-ea"/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77738052-ED73-4163-CE5F-F5ABEF53E2B1}"/>
              </a:ext>
            </a:extLst>
          </p:cNvPr>
          <p:cNvSpPr/>
          <p:nvPr/>
        </p:nvSpPr>
        <p:spPr>
          <a:xfrm>
            <a:off x="409369" y="1491225"/>
            <a:ext cx="11333326" cy="1151128"/>
          </a:xfrm>
          <a:prstGeom prst="roundRect">
            <a:avLst>
              <a:gd name="adj" fmla="val 6846"/>
            </a:avLst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유형에 따른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행위 구분 가능 선박 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6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종 선별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어선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(30),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견인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도선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예인선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(31~32/50/52),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요트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유람선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(36/37),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쾌속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여객선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(40~49/60~69),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화물선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(70~79),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유조선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(80~89))</a:t>
            </a:r>
          </a:p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각 선박 유형별 중 식별 가능 행위 선별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어로행위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레저행위 등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유형별 행위 판단 기준에 따른 알고리즘 개발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C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87DF3F8B-67B4-2DE5-5F49-CD41BEEFCFFF}"/>
              </a:ext>
            </a:extLst>
          </p:cNvPr>
          <p:cNvGrpSpPr/>
          <p:nvPr/>
        </p:nvGrpSpPr>
        <p:grpSpPr>
          <a:xfrm>
            <a:off x="521983" y="1191574"/>
            <a:ext cx="5570996" cy="307777"/>
            <a:chOff x="440954" y="1484509"/>
            <a:chExt cx="5570996" cy="30777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CF9554D1-2D58-59DF-331C-8EE3333F2C5D}"/>
                </a:ext>
              </a:extLst>
            </p:cNvPr>
            <p:cNvSpPr/>
            <p:nvPr/>
          </p:nvSpPr>
          <p:spPr>
            <a:xfrm>
              <a:off x="670041" y="1484509"/>
              <a:ext cx="534190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65" fontAlgn="base" latinLnBrk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400" kern="0" spc="-5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나눔스퀘어 Bold" panose="020B0600000101010101" pitchFamily="50" charset="-127"/>
                  <a:ea typeface="나눔스퀘어 Bold" panose="020B0600000101010101" pitchFamily="50" charset="-127"/>
                  <a:cs typeface="Arial" panose="020B0604020202020204" pitchFamily="34" charset="0"/>
                </a:rPr>
                <a:t>선박 행위식별 방법</a:t>
              </a:r>
            </a:p>
          </p:txBody>
        </p:sp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D6F0C497-5A45-4103-5164-3CFA9E5AA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0954" y="1504997"/>
              <a:ext cx="236483" cy="266801"/>
            </a:xfrm>
            <a:prstGeom prst="rect">
              <a:avLst/>
            </a:prstGeom>
          </p:spPr>
        </p:pic>
      </p:grp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A84C0BD6-6AE1-0EE6-D071-7AEF0E87E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964454"/>
              </p:ext>
            </p:extLst>
          </p:nvPr>
        </p:nvGraphicFramePr>
        <p:xfrm>
          <a:off x="4340207" y="2890979"/>
          <a:ext cx="2710257" cy="3315324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96428">
                  <a:extLst>
                    <a:ext uri="{9D8B030D-6E8A-4147-A177-3AD203B41FA5}">
                      <a16:colId xmlns:a16="http://schemas.microsoft.com/office/drawing/2014/main" val="2093900679"/>
                    </a:ext>
                  </a:extLst>
                </a:gridCol>
                <a:gridCol w="794076">
                  <a:extLst>
                    <a:ext uri="{9D8B030D-6E8A-4147-A177-3AD203B41FA5}">
                      <a16:colId xmlns:a16="http://schemas.microsoft.com/office/drawing/2014/main" val="1410358870"/>
                    </a:ext>
                  </a:extLst>
                </a:gridCol>
                <a:gridCol w="1319753">
                  <a:extLst>
                    <a:ext uri="{9D8B030D-6E8A-4147-A177-3AD203B41FA5}">
                      <a16:colId xmlns:a16="http://schemas.microsoft.com/office/drawing/2014/main" val="3030348047"/>
                    </a:ext>
                  </a:extLst>
                </a:gridCol>
              </a:tblGrid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solidFill>
                            <a:schemeClr val="lt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코드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solidFill>
                            <a:schemeClr val="lt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선박유형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dirty="0">
                          <a:solidFill>
                            <a:schemeClr val="lt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식별 행위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67994"/>
                  </a:ext>
                </a:extLst>
              </a:tr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30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어선</a:t>
                      </a:r>
                      <a:endParaRPr lang="en-US" altLang="ko-KR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하역</a:t>
                      </a:r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어로행위</a:t>
                      </a:r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792043"/>
                  </a:ext>
                </a:extLst>
              </a:tr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31~32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 err="1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견인선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작업</a:t>
                      </a:r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950479"/>
                  </a:ext>
                </a:extLst>
              </a:tr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36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요트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 err="1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승하선</a:t>
                      </a:r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레저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213296"/>
                  </a:ext>
                </a:extLst>
              </a:tr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37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유람선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승하선</a:t>
                      </a:r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레저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377657"/>
                  </a:ext>
                </a:extLst>
              </a:tr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40~49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쾌속선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승하선</a:t>
                      </a:r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451594"/>
                  </a:ext>
                </a:extLst>
              </a:tr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50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도선용 선박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작업</a:t>
                      </a:r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347166"/>
                  </a:ext>
                </a:extLst>
              </a:tr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52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예인선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작업</a:t>
                      </a:r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209450"/>
                  </a:ext>
                </a:extLst>
              </a:tr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60~69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여객선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 err="1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승하선</a:t>
                      </a:r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7169397"/>
                  </a:ext>
                </a:extLst>
              </a:tr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70~79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화물선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하역</a:t>
                      </a:r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937576"/>
                  </a:ext>
                </a:extLst>
              </a:tr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80~89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유조선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하역</a:t>
                      </a:r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443202"/>
                  </a:ext>
                </a:extLst>
              </a:tr>
              <a:tr h="2762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그 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dirty="0" err="1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분류안됨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-</a:t>
                      </a:r>
                      <a:endParaRPr lang="ko-KR" altLang="en-US" sz="1000" b="0" kern="120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176751"/>
                  </a:ext>
                </a:extLst>
              </a:tr>
            </a:tbl>
          </a:graphicData>
        </a:graphic>
      </p:graphicFrame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36117750-D7E7-0884-8861-D1DD760CE0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191893"/>
              </p:ext>
            </p:extLst>
          </p:nvPr>
        </p:nvGraphicFramePr>
        <p:xfrm>
          <a:off x="7117368" y="2895918"/>
          <a:ext cx="4628426" cy="331634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845532">
                  <a:extLst>
                    <a:ext uri="{9D8B030D-6E8A-4147-A177-3AD203B41FA5}">
                      <a16:colId xmlns:a16="http://schemas.microsoft.com/office/drawing/2014/main" val="2093900679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410358870"/>
                    </a:ext>
                  </a:extLst>
                </a:gridCol>
                <a:gridCol w="1438275">
                  <a:extLst>
                    <a:ext uri="{9D8B030D-6E8A-4147-A177-3AD203B41FA5}">
                      <a16:colId xmlns:a16="http://schemas.microsoft.com/office/drawing/2014/main" val="1696762173"/>
                    </a:ext>
                  </a:extLst>
                </a:gridCol>
                <a:gridCol w="1630244">
                  <a:extLst>
                    <a:ext uri="{9D8B030D-6E8A-4147-A177-3AD203B41FA5}">
                      <a16:colId xmlns:a16="http://schemas.microsoft.com/office/drawing/2014/main" val="1419946490"/>
                    </a:ext>
                  </a:extLst>
                </a:gridCol>
              </a:tblGrid>
              <a:tr h="2903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spc="-50" baseline="0" dirty="0">
                          <a:solidFill>
                            <a:schemeClr val="lt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선박유형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spc="-50" baseline="0" dirty="0">
                          <a:solidFill>
                            <a:schemeClr val="lt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식별행위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kern="1200" spc="-50" baseline="0" dirty="0">
                          <a:solidFill>
                            <a:schemeClr val="lt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기준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kern="1200" spc="-50" baseline="0" dirty="0">
                          <a:solidFill>
                            <a:schemeClr val="lt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Ref.</a:t>
                      </a:r>
                      <a:endParaRPr lang="ko-KR" altLang="en-US" sz="1100" b="1" kern="1200" spc="-50" baseline="0" dirty="0">
                        <a:solidFill>
                          <a:schemeClr val="lt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2967994"/>
                  </a:ext>
                </a:extLst>
              </a:tr>
              <a:tr h="316519"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어선</a:t>
                      </a:r>
                      <a:endParaRPr lang="en-US" altLang="ko-KR" sz="1000" b="0" kern="1200" spc="-50" baseline="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정박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하역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항구내</a:t>
                      </a:r>
                      <a:r>
                        <a:rPr lang="ko-KR" altLang="en-US" sz="1000" b="0" spc="-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0" spc="-50" baseline="0" dirty="0">
                          <a:solidFill>
                            <a:srgbClr val="C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정박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AIS data </a:t>
                      </a: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분석에 의한 제주도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주변 해역에서의 </a:t>
                      </a:r>
                      <a:r>
                        <a:rPr lang="ko-KR" altLang="en-US" sz="900" kern="1200" dirty="0" err="1">
                          <a:solidFill>
                            <a:schemeClr val="dk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예망어선들의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출현빈도와 어장탐색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(</a:t>
                      </a:r>
                      <a:r>
                        <a:rPr lang="ko-KR" altLang="en-US" sz="900" b="0" spc="-50" baseline="0" dirty="0" err="1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이창헌</a:t>
                      </a:r>
                      <a:r>
                        <a:rPr lang="ko-KR" altLang="en-US" sz="900" b="0" spc="-50" baseline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등</a:t>
                      </a:r>
                      <a:r>
                        <a:rPr lang="en-US" altLang="ko-KR" sz="900" b="0" spc="-50" baseline="0" dirty="0">
                          <a:solidFill>
                            <a:schemeClr val="tx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  <a:endParaRPr lang="ko-KR" altLang="en-US" sz="900" b="0" spc="-50" baseline="0" dirty="0">
                        <a:solidFill>
                          <a:schemeClr val="tx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792043"/>
                  </a:ext>
                </a:extLst>
              </a:tr>
              <a:tr h="316519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어로행위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속도 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5knot </a:t>
                      </a:r>
                      <a:r>
                        <a:rPr lang="ko-KR" altLang="en-US" sz="1000" b="0" spc="-50" baseline="0" dirty="0">
                          <a:solidFill>
                            <a:srgbClr val="0000F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이하</a:t>
                      </a:r>
                      <a:r>
                        <a:rPr lang="ko-KR" altLang="en-US" sz="1000" b="0" spc="-5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지속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spc="-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8231257"/>
                  </a:ext>
                </a:extLst>
              </a:tr>
              <a:tr h="316519">
                <a:tc vMerge="1">
                  <a:txBody>
                    <a:bodyPr/>
                    <a:lstStyle/>
                    <a:p>
                      <a:pPr algn="ctr" latinLnBrk="1"/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속도 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5knot </a:t>
                      </a:r>
                      <a:r>
                        <a:rPr lang="ko-KR" altLang="en-US" sz="1000" b="0" kern="1200" spc="-50" baseline="0" dirty="0">
                          <a:solidFill>
                            <a:srgbClr val="C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초과</a:t>
                      </a:r>
                      <a:r>
                        <a:rPr lang="ko-KR" altLang="en-US" sz="1000" b="0" spc="-50" baseline="0" dirty="0">
                          <a:latin typeface="맑은 고딕" panose="020B0503020000020004" pitchFamily="50" charset="-127"/>
                          <a:ea typeface="+mn-ea"/>
                        </a:rPr>
                        <a:t> 지속</a:t>
                      </a:r>
                      <a:endParaRPr lang="ko-KR" altLang="en-US" sz="1000" b="0" spc="-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spc="-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465057"/>
                  </a:ext>
                </a:extLst>
              </a:tr>
              <a:tr h="45306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 err="1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견인선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예인선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작업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인근선박과 동행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/</a:t>
                      </a:r>
                    </a:p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속도 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5knot </a:t>
                      </a:r>
                      <a:r>
                        <a:rPr lang="ko-KR" altLang="en-US" sz="1000" b="0" kern="1200" spc="-50" baseline="0" dirty="0">
                          <a:solidFill>
                            <a:srgbClr val="0000FF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이하</a:t>
                      </a:r>
                      <a:r>
                        <a:rPr lang="ko-KR" altLang="en-US" sz="1000" b="0" spc="-50" baseline="0" dirty="0">
                          <a:latin typeface="맑은 고딕" panose="020B0503020000020004" pitchFamily="50" charset="-127"/>
                          <a:ea typeface="+mn-ea"/>
                        </a:rPr>
                        <a:t> 지속</a:t>
                      </a:r>
                      <a:endParaRPr lang="ko-KR" altLang="en-US" sz="1000" b="0" spc="-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kern="1200" dirty="0">
                          <a:solidFill>
                            <a:schemeClr val="dk1"/>
                          </a:solidFill>
                          <a:effectLst/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손상선박의 예인 특성연구</a:t>
                      </a:r>
                      <a:endParaRPr lang="en-US" altLang="ko-KR" sz="900" b="0" kern="1200" spc="0" baseline="0" dirty="0">
                        <a:solidFill>
                          <a:schemeClr val="dk1"/>
                        </a:solidFill>
                        <a:effectLst/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spc="-50" baseline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(</a:t>
                      </a:r>
                      <a:r>
                        <a:rPr lang="ko-KR" altLang="en-US" sz="900" b="0" spc="-50" baseline="0" dirty="0" err="1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서민국</a:t>
                      </a:r>
                      <a:r>
                        <a:rPr lang="ko-KR" altLang="en-US" sz="900" b="0" spc="-50" baseline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 등</a:t>
                      </a:r>
                      <a:r>
                        <a:rPr lang="en-US" altLang="ko-KR" sz="900" b="0" spc="-50" baseline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)</a:t>
                      </a:r>
                    </a:p>
                    <a:p>
                      <a:pPr algn="ctr" latinLnBrk="1"/>
                      <a:r>
                        <a:rPr lang="en-US" altLang="ko-KR" sz="900" b="0" spc="-50" baseline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/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dirty="0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DEXTER </a:t>
                      </a:r>
                      <a:r>
                        <a:rPr lang="en-US" altLang="ko-KR" sz="900" b="0" dirty="0" err="1">
                          <a:latin typeface="나눔스퀘어" panose="020B0600000101010101" pitchFamily="50" charset="-127"/>
                          <a:ea typeface="나눔스퀘어" panose="020B0600000101010101" pitchFamily="50" charset="-127"/>
                        </a:rPr>
                        <a:t>OFFSHORE.ltd</a:t>
                      </a:r>
                      <a:endParaRPr lang="en-US" altLang="ko-KR" sz="900" b="0" dirty="0">
                        <a:latin typeface="나눔스퀘어" panose="020B0600000101010101" pitchFamily="50" charset="-127"/>
                        <a:ea typeface="나눔스퀘어" panose="020B0600000101010101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950479"/>
                  </a:ext>
                </a:extLst>
              </a:tr>
              <a:tr h="316519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속도 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5knot </a:t>
                      </a:r>
                      <a:r>
                        <a:rPr lang="ko-KR" altLang="en-US" sz="1000" b="0" kern="1200" spc="-50" baseline="0" dirty="0">
                          <a:solidFill>
                            <a:srgbClr val="C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초과</a:t>
                      </a:r>
                      <a:r>
                        <a:rPr lang="ko-KR" altLang="en-US" sz="1000" b="0" spc="-50" baseline="0" dirty="0">
                          <a:latin typeface="맑은 고딕" panose="020B0503020000020004" pitchFamily="50" charset="-127"/>
                          <a:ea typeface="+mn-ea"/>
                        </a:rPr>
                        <a:t> 지속</a:t>
                      </a:r>
                      <a:endParaRPr lang="ko-KR" altLang="en-US" sz="1000" b="0" spc="-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b="0" spc="-50" baseline="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31238"/>
                  </a:ext>
                </a:extLst>
              </a:tr>
              <a:tr h="31651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요트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유람선</a:t>
                      </a:r>
                      <a:endParaRPr lang="en-US" altLang="ko-KR" sz="1000" b="0" kern="1200" spc="-50" baseline="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쾌속선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여객선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 err="1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승하선</a:t>
                      </a:r>
                      <a:endParaRPr lang="ko-KR" altLang="en-US" sz="1000" b="0" kern="1200" spc="-50" baseline="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항구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터미널 내 </a:t>
                      </a:r>
                      <a:r>
                        <a:rPr lang="ko-KR" altLang="en-US" sz="1000" b="0" kern="1200" spc="-50" baseline="0" dirty="0">
                          <a:solidFill>
                            <a:srgbClr val="C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spc="-50" baseline="0" dirty="0">
                          <a:solidFill>
                            <a:srgbClr val="C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-</a:t>
                      </a:r>
                      <a:endParaRPr lang="ko-KR" altLang="en-US" sz="1000" b="0" kern="1200" spc="-50" baseline="0" dirty="0">
                        <a:solidFill>
                          <a:srgbClr val="C00000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213296"/>
                  </a:ext>
                </a:extLst>
              </a:tr>
              <a:tr h="316519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레저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그 외 지속적인 이동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spc="-50" baseline="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5377657"/>
                  </a:ext>
                </a:extLst>
              </a:tr>
              <a:tr h="31651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화물선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유조선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하역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항구</a:t>
                      </a:r>
                      <a:r>
                        <a:rPr lang="en-US" altLang="ko-KR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,</a:t>
                      </a: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터미널 내 </a:t>
                      </a:r>
                      <a:r>
                        <a:rPr lang="ko-KR" altLang="en-US" sz="1000" b="0" kern="1200" spc="-50" baseline="0" dirty="0">
                          <a:solidFill>
                            <a:srgbClr val="C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정박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0" kern="1200" spc="-50" baseline="0" dirty="0">
                          <a:solidFill>
                            <a:srgbClr val="C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-</a:t>
                      </a:r>
                      <a:endParaRPr lang="ko-KR" altLang="en-US" sz="1000" b="0" kern="1200" spc="-50" baseline="0" dirty="0">
                        <a:solidFill>
                          <a:srgbClr val="C00000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937576"/>
                  </a:ext>
                </a:extLst>
              </a:tr>
              <a:tr h="357311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항행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0" kern="1200" spc="-50" baseline="0" dirty="0">
                          <a:solidFill>
                            <a:srgbClr val="C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정박</a:t>
                      </a:r>
                      <a:r>
                        <a:rPr lang="en-US" altLang="ko-KR" sz="1000" b="0" kern="1200" spc="-50" baseline="0" dirty="0">
                          <a:solidFill>
                            <a:srgbClr val="C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/</a:t>
                      </a:r>
                      <a:r>
                        <a:rPr lang="ko-KR" altLang="en-US" sz="1000" b="0" kern="1200" spc="-50" baseline="0" dirty="0">
                          <a:solidFill>
                            <a:srgbClr val="C00000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정류 </a:t>
                      </a:r>
                      <a:r>
                        <a:rPr lang="ko-KR" altLang="en-US" sz="1000" b="0" kern="1200" spc="-50" baseline="0" dirty="0">
                          <a:solidFill>
                            <a:schemeClr val="dk1"/>
                          </a:solidFill>
                          <a:latin typeface="나눔스퀘어" panose="020B0600000101010101" pitchFamily="50" charset="-127"/>
                          <a:ea typeface="나눔스퀘어" panose="020B0600000101010101" pitchFamily="50" charset="-127"/>
                          <a:cs typeface="+mn-cs"/>
                        </a:rPr>
                        <a:t>외 지속적인 이동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000" b="0" kern="1200" spc="-50" baseline="0" dirty="0">
                        <a:solidFill>
                          <a:schemeClr val="dk1"/>
                        </a:solidFill>
                        <a:latin typeface="나눔스퀘어" panose="020B0600000101010101" pitchFamily="50" charset="-127"/>
                        <a:ea typeface="나눔스퀘어" panose="020B0600000101010101" pitchFamily="50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443202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4923F120-2095-9C6A-EB1A-532A1FB2A3A6}"/>
              </a:ext>
            </a:extLst>
          </p:cNvPr>
          <p:cNvSpPr/>
          <p:nvPr/>
        </p:nvSpPr>
        <p:spPr>
          <a:xfrm>
            <a:off x="2774200" y="2863262"/>
            <a:ext cx="317006" cy="4361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F021136-A8EB-C27F-496C-A116F7820B17}"/>
              </a:ext>
            </a:extLst>
          </p:cNvPr>
          <p:cNvSpPr txBox="1"/>
          <p:nvPr/>
        </p:nvSpPr>
        <p:spPr>
          <a:xfrm>
            <a:off x="862728" y="6366658"/>
            <a:ext cx="25307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&lt;</a:t>
            </a:r>
            <a:r>
              <a:rPr lang="ko-KR" altLang="en-US" sz="105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재분류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선박유형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</a:t>
            </a:r>
            <a:endParaRPr lang="ko-KR" altLang="en-US" sz="1050" spc="-22" dirty="0">
              <a:ln>
                <a:solidFill>
                  <a:prstClr val="white">
                    <a:alpha val="0"/>
                  </a:prst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660E1C29-C58D-39BA-F173-FA688619F6AE}"/>
              </a:ext>
            </a:extLst>
          </p:cNvPr>
          <p:cNvCxnSpPr>
            <a:cxnSpLocks/>
          </p:cNvCxnSpPr>
          <p:nvPr/>
        </p:nvCxnSpPr>
        <p:spPr>
          <a:xfrm flipV="1">
            <a:off x="445783" y="3308808"/>
            <a:ext cx="2324912" cy="605308"/>
          </a:xfrm>
          <a:prstGeom prst="line">
            <a:avLst/>
          </a:prstGeom>
          <a:noFill/>
          <a:ln w="254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90E4AB5F-04EE-D719-2762-7A04A1CAFA59}"/>
              </a:ext>
            </a:extLst>
          </p:cNvPr>
          <p:cNvCxnSpPr>
            <a:cxnSpLocks/>
          </p:cNvCxnSpPr>
          <p:nvPr/>
        </p:nvCxnSpPr>
        <p:spPr>
          <a:xfrm flipH="1" flipV="1">
            <a:off x="3091206" y="3308808"/>
            <a:ext cx="788574" cy="599560"/>
          </a:xfrm>
          <a:prstGeom prst="line">
            <a:avLst/>
          </a:prstGeom>
          <a:noFill/>
          <a:ln w="25400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ED8F557-DCEE-1962-A741-5E3A040FE466}"/>
              </a:ext>
            </a:extLst>
          </p:cNvPr>
          <p:cNvSpPr txBox="1"/>
          <p:nvPr/>
        </p:nvSpPr>
        <p:spPr>
          <a:xfrm>
            <a:off x="4273303" y="6210749"/>
            <a:ext cx="25814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※ </a:t>
            </a:r>
            <a:r>
              <a:rPr lang="ko-KR" altLang="en-US" sz="90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재분류</a:t>
            </a:r>
            <a:r>
              <a:rPr lang="ko-KR" altLang="en-US" sz="90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선박 중 행위 식별이 가능한 선박 종류 선정</a:t>
            </a:r>
          </a:p>
        </p:txBody>
      </p:sp>
      <p:pic>
        <p:nvPicPr>
          <p:cNvPr id="39" name="Picture 20" descr="삼각화살표">
            <a:extLst>
              <a:ext uri="{FF2B5EF4-FFF2-40B4-BE49-F238E27FC236}">
                <a16:creationId xmlns:a16="http://schemas.microsoft.com/office/drawing/2014/main" id="{CED2BA52-CD33-810D-8519-7336432B2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56" t="2431" b="3819"/>
          <a:stretch>
            <a:fillRect/>
          </a:stretch>
        </p:blipFill>
        <p:spPr bwMode="auto">
          <a:xfrm>
            <a:off x="3950427" y="3488304"/>
            <a:ext cx="357233" cy="2432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그룹 43">
            <a:extLst>
              <a:ext uri="{FF2B5EF4-FFF2-40B4-BE49-F238E27FC236}">
                <a16:creationId xmlns:a16="http://schemas.microsoft.com/office/drawing/2014/main" id="{27A5599C-AEF8-1102-F790-5F2F6BF1D198}"/>
              </a:ext>
            </a:extLst>
          </p:cNvPr>
          <p:cNvGrpSpPr/>
          <p:nvPr/>
        </p:nvGrpSpPr>
        <p:grpSpPr>
          <a:xfrm>
            <a:off x="445784" y="3915797"/>
            <a:ext cx="3433996" cy="2486568"/>
            <a:chOff x="688702" y="3915797"/>
            <a:chExt cx="2865121" cy="2486568"/>
          </a:xfrm>
        </p:grpSpPr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96EB5537-1CD6-C9EC-A82A-BA7AFDEC8A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8703" y="3915797"/>
              <a:ext cx="2865120" cy="2486568"/>
            </a:xfrm>
            <a:prstGeom prst="rect">
              <a:avLst/>
            </a:prstGeom>
          </p:spPr>
        </p:pic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FEB3C4E9-A439-1441-6E8A-8067F8892D25}"/>
                </a:ext>
              </a:extLst>
            </p:cNvPr>
            <p:cNvSpPr/>
            <p:nvPr/>
          </p:nvSpPr>
          <p:spPr>
            <a:xfrm>
              <a:off x="688702" y="4577463"/>
              <a:ext cx="1400089" cy="31537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D8CFAAA3-E204-AFC6-3145-95C314AADCC0}"/>
                </a:ext>
              </a:extLst>
            </p:cNvPr>
            <p:cNvSpPr/>
            <p:nvPr/>
          </p:nvSpPr>
          <p:spPr>
            <a:xfrm>
              <a:off x="688702" y="5877468"/>
              <a:ext cx="1400089" cy="32038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1E4F0F73-4E70-679B-E818-672A0EEB3432}"/>
                </a:ext>
              </a:extLst>
            </p:cNvPr>
            <p:cNvSpPr/>
            <p:nvPr/>
          </p:nvSpPr>
          <p:spPr>
            <a:xfrm>
              <a:off x="2088791" y="4251654"/>
              <a:ext cx="1465032" cy="15954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90A5AB52-BD75-4B6B-4AC4-0FB73B7BE1B2}"/>
                </a:ext>
              </a:extLst>
            </p:cNvPr>
            <p:cNvSpPr/>
            <p:nvPr/>
          </p:nvSpPr>
          <p:spPr>
            <a:xfrm>
              <a:off x="688702" y="5381372"/>
              <a:ext cx="1400089" cy="33362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018A65A0-6D64-5163-BA19-B6C1DD3235AC}"/>
                </a:ext>
              </a:extLst>
            </p:cNvPr>
            <p:cNvSpPr/>
            <p:nvPr/>
          </p:nvSpPr>
          <p:spPr>
            <a:xfrm>
              <a:off x="2088791" y="5381372"/>
              <a:ext cx="1465032" cy="48988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사각형: 둥근 모서리 27">
              <a:extLst>
                <a:ext uri="{FF2B5EF4-FFF2-40B4-BE49-F238E27FC236}">
                  <a16:creationId xmlns:a16="http://schemas.microsoft.com/office/drawing/2014/main" id="{A4F2A123-8456-B515-3AD8-128E15AD1862}"/>
                </a:ext>
              </a:extLst>
            </p:cNvPr>
            <p:cNvSpPr/>
            <p:nvPr/>
          </p:nvSpPr>
          <p:spPr>
            <a:xfrm>
              <a:off x="1470033" y="4577463"/>
              <a:ext cx="260080" cy="146937"/>
            </a:xfrm>
            <a:prstGeom prst="roundRect">
              <a:avLst>
                <a:gd name="adj" fmla="val 50000"/>
              </a:avLst>
            </a:prstGeom>
            <a:solidFill>
              <a:srgbClr val="FFFF00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9" name="사각형: 둥근 모서리 28">
              <a:extLst>
                <a:ext uri="{FF2B5EF4-FFF2-40B4-BE49-F238E27FC236}">
                  <a16:creationId xmlns:a16="http://schemas.microsoft.com/office/drawing/2014/main" id="{E7A48ED6-6FCD-5BFF-292E-5F3840250E8B}"/>
                </a:ext>
              </a:extLst>
            </p:cNvPr>
            <p:cNvSpPr/>
            <p:nvPr/>
          </p:nvSpPr>
          <p:spPr>
            <a:xfrm>
              <a:off x="1470033" y="4745904"/>
              <a:ext cx="260080" cy="146937"/>
            </a:xfrm>
            <a:prstGeom prst="roundRect">
              <a:avLst>
                <a:gd name="adj" fmla="val 50000"/>
              </a:avLst>
            </a:prstGeom>
            <a:solidFill>
              <a:srgbClr val="FFFF00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F4D709A5-BAD0-FFB9-12A6-81DDE004260A}"/>
                </a:ext>
              </a:extLst>
            </p:cNvPr>
            <p:cNvSpPr/>
            <p:nvPr/>
          </p:nvSpPr>
          <p:spPr>
            <a:xfrm>
              <a:off x="1364655" y="5404544"/>
              <a:ext cx="460748" cy="146937"/>
            </a:xfrm>
            <a:prstGeom prst="roundRect">
              <a:avLst>
                <a:gd name="adj" fmla="val 50000"/>
              </a:avLst>
            </a:prstGeom>
            <a:solidFill>
              <a:srgbClr val="FFFF00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BC755041-8A35-C6D9-F471-AB67126EAC75}"/>
                </a:ext>
              </a:extLst>
            </p:cNvPr>
            <p:cNvSpPr/>
            <p:nvPr/>
          </p:nvSpPr>
          <p:spPr>
            <a:xfrm>
              <a:off x="1437681" y="5567013"/>
              <a:ext cx="314697" cy="146937"/>
            </a:xfrm>
            <a:prstGeom prst="roundRect">
              <a:avLst>
                <a:gd name="adj" fmla="val 50000"/>
              </a:avLst>
            </a:prstGeom>
            <a:solidFill>
              <a:srgbClr val="FFFF00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CB5E667F-9ED8-D6E7-3982-1AC4C79BF5D9}"/>
                </a:ext>
              </a:extLst>
            </p:cNvPr>
            <p:cNvSpPr/>
            <p:nvPr/>
          </p:nvSpPr>
          <p:spPr>
            <a:xfrm>
              <a:off x="1437681" y="5890722"/>
              <a:ext cx="314697" cy="146937"/>
            </a:xfrm>
            <a:prstGeom prst="roundRect">
              <a:avLst>
                <a:gd name="adj" fmla="val 50000"/>
              </a:avLst>
            </a:prstGeom>
            <a:solidFill>
              <a:srgbClr val="FFFF00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ED88AEE0-842A-67CA-03A9-9B64BE78A2A0}"/>
                </a:ext>
              </a:extLst>
            </p:cNvPr>
            <p:cNvSpPr/>
            <p:nvPr/>
          </p:nvSpPr>
          <p:spPr>
            <a:xfrm>
              <a:off x="1364655" y="6050715"/>
              <a:ext cx="460748" cy="146937"/>
            </a:xfrm>
            <a:prstGeom prst="roundRect">
              <a:avLst>
                <a:gd name="adj" fmla="val 50000"/>
              </a:avLst>
            </a:prstGeom>
            <a:solidFill>
              <a:srgbClr val="FFFF00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7" name="사각형: 둥근 모서리 36">
              <a:extLst>
                <a:ext uri="{FF2B5EF4-FFF2-40B4-BE49-F238E27FC236}">
                  <a16:creationId xmlns:a16="http://schemas.microsoft.com/office/drawing/2014/main" id="{95E180CF-754F-F757-2775-0BA26E5C3A2E}"/>
                </a:ext>
              </a:extLst>
            </p:cNvPr>
            <p:cNvSpPr/>
            <p:nvPr/>
          </p:nvSpPr>
          <p:spPr>
            <a:xfrm>
              <a:off x="2899106" y="4269163"/>
              <a:ext cx="260080" cy="146937"/>
            </a:xfrm>
            <a:prstGeom prst="roundRect">
              <a:avLst>
                <a:gd name="adj" fmla="val 50000"/>
              </a:avLst>
            </a:prstGeom>
            <a:solidFill>
              <a:srgbClr val="FFFF00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3DDCFEC8-7D51-B23D-1BB7-4081B151CD13}"/>
                </a:ext>
              </a:extLst>
            </p:cNvPr>
            <p:cNvSpPr/>
            <p:nvPr/>
          </p:nvSpPr>
          <p:spPr>
            <a:xfrm>
              <a:off x="2899106" y="5401248"/>
              <a:ext cx="260080" cy="146937"/>
            </a:xfrm>
            <a:prstGeom prst="roundRect">
              <a:avLst>
                <a:gd name="adj" fmla="val 50000"/>
              </a:avLst>
            </a:prstGeom>
            <a:solidFill>
              <a:srgbClr val="FFFF00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2" name="사각형: 둥근 모서리 41">
              <a:extLst>
                <a:ext uri="{FF2B5EF4-FFF2-40B4-BE49-F238E27FC236}">
                  <a16:creationId xmlns:a16="http://schemas.microsoft.com/office/drawing/2014/main" id="{A1CCF5D7-182E-40FA-AA6A-5F4C6F51669C}"/>
                </a:ext>
              </a:extLst>
            </p:cNvPr>
            <p:cNvSpPr/>
            <p:nvPr/>
          </p:nvSpPr>
          <p:spPr>
            <a:xfrm>
              <a:off x="2899106" y="5564632"/>
              <a:ext cx="260080" cy="146937"/>
            </a:xfrm>
            <a:prstGeom prst="roundRect">
              <a:avLst>
                <a:gd name="adj" fmla="val 50000"/>
              </a:avLst>
            </a:prstGeom>
            <a:solidFill>
              <a:srgbClr val="FFFF00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43" name="사각형: 둥근 모서리 42">
              <a:extLst>
                <a:ext uri="{FF2B5EF4-FFF2-40B4-BE49-F238E27FC236}">
                  <a16:creationId xmlns:a16="http://schemas.microsoft.com/office/drawing/2014/main" id="{310524E7-5F8D-57C0-FA50-6FAE99FE5B78}"/>
                </a:ext>
              </a:extLst>
            </p:cNvPr>
            <p:cNvSpPr/>
            <p:nvPr/>
          </p:nvSpPr>
          <p:spPr>
            <a:xfrm>
              <a:off x="2899106" y="5726001"/>
              <a:ext cx="260080" cy="146937"/>
            </a:xfrm>
            <a:prstGeom prst="roundRect">
              <a:avLst>
                <a:gd name="adj" fmla="val 50000"/>
              </a:avLst>
            </a:prstGeom>
            <a:solidFill>
              <a:srgbClr val="FFFF00">
                <a:alpha val="26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ECC07D6B-8EF2-DAF1-3FCE-B7C883097EE1}"/>
              </a:ext>
            </a:extLst>
          </p:cNvPr>
          <p:cNvSpPr txBox="1"/>
          <p:nvPr/>
        </p:nvSpPr>
        <p:spPr>
          <a:xfrm>
            <a:off x="4502630" y="6366658"/>
            <a:ext cx="25307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&lt;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선박유형별 식별 행위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</a:t>
            </a:r>
            <a:endParaRPr lang="ko-KR" altLang="en-US" sz="1050" spc="-22" dirty="0">
              <a:ln>
                <a:solidFill>
                  <a:prstClr val="white">
                    <a:alpha val="0"/>
                  </a:prst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7AFDDD0-F988-52DE-A2D7-D950BC1B21EF}"/>
              </a:ext>
            </a:extLst>
          </p:cNvPr>
          <p:cNvSpPr txBox="1"/>
          <p:nvPr/>
        </p:nvSpPr>
        <p:spPr>
          <a:xfrm>
            <a:off x="8361070" y="6366658"/>
            <a:ext cx="25307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&lt;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선박유형별 행위 판단 기준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</a:t>
            </a:r>
            <a:endParaRPr lang="ko-KR" altLang="en-US" sz="1050" spc="-22" dirty="0">
              <a:ln>
                <a:solidFill>
                  <a:prstClr val="white">
                    <a:alpha val="0"/>
                  </a:prst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A09406-9141-57C1-F73C-2994012F5BE8}"/>
              </a:ext>
            </a:extLst>
          </p:cNvPr>
          <p:cNvSpPr txBox="1"/>
          <p:nvPr/>
        </p:nvSpPr>
        <p:spPr>
          <a:xfrm>
            <a:off x="411821" y="2664188"/>
            <a:ext cx="8878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&lt;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항적정보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</a:t>
            </a:r>
            <a:endParaRPr lang="ko-KR" altLang="en-US" sz="1050" spc="-22" dirty="0">
              <a:ln>
                <a:solidFill>
                  <a:prstClr val="white">
                    <a:alpha val="0"/>
                  </a:prst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3098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34"/>
            <a:ext cx="12192000" cy="6858000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B7BFBD33-B4D4-40E0-AC25-8D0AF446C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26504"/>
            <a:ext cx="12192000" cy="6858000"/>
          </a:xfrm>
          <a:prstGeom prst="rect">
            <a:avLst/>
          </a:prstGeom>
        </p:spPr>
      </p:pic>
      <p:pic>
        <p:nvPicPr>
          <p:cNvPr id="53" name="그래픽 52">
            <a:extLst>
              <a:ext uri="{FF2B5EF4-FFF2-40B4-BE49-F238E27FC236}">
                <a16:creationId xmlns:a16="http://schemas.microsoft.com/office/drawing/2014/main" id="{5AE8396A-1CCB-4C68-A0F7-700FDE54F7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9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3878" r="16624" b="18300"/>
          <a:stretch/>
        </p:blipFill>
        <p:spPr>
          <a:xfrm>
            <a:off x="88900" y="3899893"/>
            <a:ext cx="12192000" cy="2619440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CEBD50E3-389B-6E67-4BE9-E15A86841A58}"/>
              </a:ext>
            </a:extLst>
          </p:cNvPr>
          <p:cNvCxnSpPr>
            <a:cxnSpLocks/>
          </p:cNvCxnSpPr>
          <p:nvPr/>
        </p:nvCxnSpPr>
        <p:spPr>
          <a:xfrm>
            <a:off x="3723588" y="3335310"/>
            <a:ext cx="8455315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81643F0-B135-0607-C7B6-02EDBD4D91C6}"/>
              </a:ext>
            </a:extLst>
          </p:cNvPr>
          <p:cNvSpPr txBox="1"/>
          <p:nvPr/>
        </p:nvSpPr>
        <p:spPr>
          <a:xfrm>
            <a:off x="1054656" y="3015001"/>
            <a:ext cx="26805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03. </a:t>
            </a:r>
            <a:r>
              <a:rPr lang="ko-KR" altLang="en-US" sz="36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연구결과</a:t>
            </a:r>
          </a:p>
        </p:txBody>
      </p:sp>
    </p:spTree>
    <p:extLst>
      <p:ext uri="{BB962C8B-B14F-4D97-AF65-F5344CB8AC3E}">
        <p14:creationId xmlns:p14="http://schemas.microsoft.com/office/powerpoint/2010/main" val="2598134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44">
            <a:extLst>
              <a:ext uri="{FF2B5EF4-FFF2-40B4-BE49-F238E27FC236}">
                <a16:creationId xmlns:a16="http://schemas.microsoft.com/office/drawing/2014/main" id="{41B93D0D-3714-9B46-5577-2CDDB086EF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69" y="740020"/>
            <a:ext cx="11403873" cy="338554"/>
          </a:xfrm>
          <a:prstGeom prst="rect">
            <a:avLst/>
          </a:prstGeom>
          <a:solidFill>
            <a:srgbClr val="1D3C75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defRPr/>
            </a:pPr>
            <a:r>
              <a:rPr lang="ko-KR" altLang="en-US" sz="1600" kern="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실시간 정박</a:t>
            </a:r>
            <a:r>
              <a:rPr lang="en-US" altLang="ko-KR" sz="1600" kern="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600" kern="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</a:t>
            </a:r>
            <a:r>
              <a:rPr lang="en-US" altLang="ko-KR" sz="1600" kern="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600" kern="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이탈 탐지 시스템</a:t>
            </a:r>
            <a:endParaRPr lang="zh-CN" altLang="en-US" sz="1600" kern="0" dirty="0">
              <a:solidFill>
                <a:schemeClr val="bg1"/>
              </a:solidFill>
              <a:latin typeface="나눔스퀘어 Bold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54919B8-CA3E-DBBF-3AF9-A7038CE7B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3047" y="6325989"/>
            <a:ext cx="834692" cy="520993"/>
          </a:xfrm>
        </p:spPr>
        <p:txBody>
          <a:bodyPr/>
          <a:lstStyle/>
          <a:p>
            <a:fld id="{9DB82EA0-26BB-45FF-B58B-CEA2871F6230}" type="slidenum">
              <a:rPr lang="ko-KR" altLang="en-US" smtClean="0"/>
              <a:pPr/>
              <a:t>10</a:t>
            </a:fld>
            <a:r>
              <a:rPr lang="ko-KR" altLang="en-US" dirty="0"/>
              <a:t> 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12DFF5AA-0A26-D94D-4592-11EBF2BFB55C}"/>
              </a:ext>
            </a:extLst>
          </p:cNvPr>
          <p:cNvCxnSpPr/>
          <p:nvPr/>
        </p:nvCxnSpPr>
        <p:spPr>
          <a:xfrm>
            <a:off x="394063" y="627019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CCA1DAA-AC3D-061A-94F5-6837E2E9DE43}"/>
              </a:ext>
            </a:extLst>
          </p:cNvPr>
          <p:cNvSpPr txBox="1"/>
          <p:nvPr/>
        </p:nvSpPr>
        <p:spPr>
          <a:xfrm>
            <a:off x="318830" y="174717"/>
            <a:ext cx="5942065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03. </a:t>
            </a:r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연구결과</a:t>
            </a:r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E3DE4310-C4CA-A307-033E-523392BC1448}"/>
              </a:ext>
            </a:extLst>
          </p:cNvPr>
          <p:cNvSpPr/>
          <p:nvPr/>
        </p:nvSpPr>
        <p:spPr>
          <a:xfrm>
            <a:off x="418804" y="1149646"/>
            <a:ext cx="5458121" cy="1169348"/>
          </a:xfrm>
          <a:prstGeom prst="roundRect">
            <a:avLst>
              <a:gd name="adj" fmla="val 6846"/>
            </a:avLst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AIS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데이터 기반 선박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이탈 탐지 알고리즘 개발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C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유형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어선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견인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예인선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요트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유람선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여객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쾌속선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화물선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유조선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미분류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b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및 상태 구분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색상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기호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설정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정립된 기준을 기반으로 정박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및 정류 선박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항행 선박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항로 이탈 선박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식별 및 시각화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C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3EA592F4-87D0-6BB5-558E-FEACD5DD495F}"/>
              </a:ext>
            </a:extLst>
          </p:cNvPr>
          <p:cNvSpPr/>
          <p:nvPr/>
        </p:nvSpPr>
        <p:spPr>
          <a:xfrm>
            <a:off x="418804" y="2619910"/>
            <a:ext cx="5395089" cy="2069994"/>
          </a:xfrm>
          <a:prstGeom prst="roundRect">
            <a:avLst>
              <a:gd name="adj" fmla="val 8058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실시간 정박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이탈 탐지 시스템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AIS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데이터 갱신 및 모니터링 간격</a:t>
            </a:r>
            <a:r>
              <a:rPr lang="en-US" altLang="ko-KR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(1 second)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-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선박종류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(6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종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를 구분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AIS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데이터 표출</a:t>
            </a:r>
            <a:r>
              <a:rPr lang="en-US" altLang="ko-KR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위치</a:t>
            </a:r>
            <a:r>
              <a:rPr lang="en-US" altLang="ko-KR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SOG, Heading)</a:t>
            </a:r>
          </a:p>
          <a:p>
            <a:pPr>
              <a:lnSpc>
                <a:spcPct val="150000"/>
              </a:lnSpc>
            </a:pP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-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탄알 모양으로 선박 구현</a:t>
            </a:r>
            <a:r>
              <a:rPr lang="en-US" altLang="ko-KR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(Heading </a:t>
            </a:r>
            <a:r>
              <a:rPr lang="ko-KR" altLang="en-US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표현</a:t>
            </a:r>
            <a:r>
              <a:rPr lang="en-US" altLang="ko-KR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- </a:t>
            </a:r>
            <a:r>
              <a:rPr lang="ko-KR" altLang="en-US" sz="120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통항로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이탈 시 선박에 빨간 원 표현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(5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분간 유지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재진입 시 해제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-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정박지 내 및 패턴 기반 정박 감지</a:t>
            </a:r>
            <a:r>
              <a:rPr lang="en-US" altLang="ko-KR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선박색상 원</a:t>
            </a:r>
            <a:r>
              <a:rPr lang="en-US" altLang="ko-KR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정박지 외 및 패턴 기반 정류 감지</a:t>
            </a:r>
            <a:r>
              <a:rPr lang="en-US" altLang="ko-KR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노란 원</a:t>
            </a:r>
            <a:r>
              <a:rPr lang="en-US" altLang="ko-KR" sz="11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93EC83-64BB-F772-DDC2-0E1276C59DFC}"/>
              </a:ext>
            </a:extLst>
          </p:cNvPr>
          <p:cNvSpPr txBox="1"/>
          <p:nvPr/>
        </p:nvSpPr>
        <p:spPr>
          <a:xfrm>
            <a:off x="1809201" y="6071792"/>
            <a:ext cx="278227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&lt;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실시간 정박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·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항로이탈 탐지 시스템 분류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</a:t>
            </a:r>
            <a:endParaRPr lang="ko-KR" altLang="en-US" sz="1050" spc="-22" dirty="0">
              <a:ln>
                <a:solidFill>
                  <a:prstClr val="white">
                    <a:alpha val="0"/>
                  </a:prst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897A9FA-A680-D53C-B4E7-A1159944A0BD}"/>
              </a:ext>
            </a:extLst>
          </p:cNvPr>
          <p:cNvSpPr txBox="1"/>
          <p:nvPr/>
        </p:nvSpPr>
        <p:spPr>
          <a:xfrm>
            <a:off x="7787754" y="6373614"/>
            <a:ext cx="25307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&lt;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정박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 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항로이탈 탐지 시각화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</a:t>
            </a:r>
            <a:endParaRPr lang="ko-KR" altLang="en-US" sz="1050" spc="-22" dirty="0">
              <a:ln>
                <a:solidFill>
                  <a:prstClr val="white">
                    <a:alpha val="0"/>
                  </a:prst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16" name="Picture 10">
            <a:extLst>
              <a:ext uri="{FF2B5EF4-FFF2-40B4-BE49-F238E27FC236}">
                <a16:creationId xmlns:a16="http://schemas.microsoft.com/office/drawing/2014/main" id="{AD91C40A-CC3F-D5D2-A161-FBE9B6EA17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4057" y="5020421"/>
            <a:ext cx="5552567" cy="82359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0" name="그림 49" descr="텍스트, 스크린샷, 지도이(가) 표시된 사진&#10;&#10;자동 생성된 설명">
            <a:extLst>
              <a:ext uri="{FF2B5EF4-FFF2-40B4-BE49-F238E27FC236}">
                <a16:creationId xmlns:a16="http://schemas.microsoft.com/office/drawing/2014/main" id="{BB3BB4B4-5E7A-F1E0-45CC-F98D925ED4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7" t="8838" r="4773" b="4903"/>
          <a:stretch/>
        </p:blipFill>
        <p:spPr>
          <a:xfrm>
            <a:off x="6215377" y="1149647"/>
            <a:ext cx="5494787" cy="5235600"/>
          </a:xfrm>
          <a:prstGeom prst="rect">
            <a:avLst/>
          </a:prstGeom>
        </p:spPr>
      </p:pic>
      <p:pic>
        <p:nvPicPr>
          <p:cNvPr id="59" name="그림 58" descr="텍스트, 지도, 스크린샷이(가) 표시된 사진&#10;&#10;자동 생성된 설명">
            <a:extLst>
              <a:ext uri="{FF2B5EF4-FFF2-40B4-BE49-F238E27FC236}">
                <a16:creationId xmlns:a16="http://schemas.microsoft.com/office/drawing/2014/main" id="{F38CF594-A37D-3ABE-EB21-1F742EB880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478" y="1072140"/>
            <a:ext cx="5813468" cy="5611143"/>
          </a:xfrm>
          <a:prstGeom prst="rect">
            <a:avLst/>
          </a:prstGeom>
        </p:spPr>
      </p:pic>
      <p:grpSp>
        <p:nvGrpSpPr>
          <p:cNvPr id="64" name="그룹 63">
            <a:extLst>
              <a:ext uri="{FF2B5EF4-FFF2-40B4-BE49-F238E27FC236}">
                <a16:creationId xmlns:a16="http://schemas.microsoft.com/office/drawing/2014/main" id="{A182B030-6DF8-2EEA-07EE-DD50BD2BFEE1}"/>
              </a:ext>
            </a:extLst>
          </p:cNvPr>
          <p:cNvGrpSpPr/>
          <p:nvPr/>
        </p:nvGrpSpPr>
        <p:grpSpPr>
          <a:xfrm>
            <a:off x="6726500" y="2193863"/>
            <a:ext cx="4035038" cy="2713544"/>
            <a:chOff x="6954838" y="2176463"/>
            <a:chExt cx="4035038" cy="2713544"/>
          </a:xfrm>
        </p:grpSpPr>
        <p:sp>
          <p:nvSpPr>
            <p:cNvPr id="60" name="사각형: 둥근 모서리 59">
              <a:extLst>
                <a:ext uri="{FF2B5EF4-FFF2-40B4-BE49-F238E27FC236}">
                  <a16:creationId xmlns:a16="http://schemas.microsoft.com/office/drawing/2014/main" id="{38A69BA1-B9A7-6406-0649-4AEF772468F4}"/>
                </a:ext>
              </a:extLst>
            </p:cNvPr>
            <p:cNvSpPr/>
            <p:nvPr/>
          </p:nvSpPr>
          <p:spPr>
            <a:xfrm>
              <a:off x="8786813" y="2176463"/>
              <a:ext cx="500062" cy="300037"/>
            </a:xfrm>
            <a:prstGeom prst="roundRect">
              <a:avLst/>
            </a:prstGeom>
            <a:noFill/>
            <a:ln w="38100">
              <a:solidFill>
                <a:srgbClr val="00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00FF"/>
                </a:solidFill>
              </a:endParaRPr>
            </a:p>
          </p:txBody>
        </p: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143F9321-D42C-B303-0B92-F605AAE5F882}"/>
                </a:ext>
              </a:extLst>
            </p:cNvPr>
            <p:cNvSpPr/>
            <p:nvPr/>
          </p:nvSpPr>
          <p:spPr>
            <a:xfrm>
              <a:off x="10661264" y="2595608"/>
              <a:ext cx="328612" cy="300037"/>
            </a:xfrm>
            <a:prstGeom prst="roundRect">
              <a:avLst/>
            </a:prstGeom>
            <a:no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사각형: 둥근 모서리 61">
              <a:extLst>
                <a:ext uri="{FF2B5EF4-FFF2-40B4-BE49-F238E27FC236}">
                  <a16:creationId xmlns:a16="http://schemas.microsoft.com/office/drawing/2014/main" id="{E33DC2F4-76EE-F6A5-D1B7-4EA2188CA2EE}"/>
                </a:ext>
              </a:extLst>
            </p:cNvPr>
            <p:cNvSpPr/>
            <p:nvPr/>
          </p:nvSpPr>
          <p:spPr>
            <a:xfrm>
              <a:off x="6954838" y="4589970"/>
              <a:ext cx="623888" cy="300037"/>
            </a:xfrm>
            <a:prstGeom prst="round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사각형: 둥근 모서리 62">
              <a:extLst>
                <a:ext uri="{FF2B5EF4-FFF2-40B4-BE49-F238E27FC236}">
                  <a16:creationId xmlns:a16="http://schemas.microsoft.com/office/drawing/2014/main" id="{DB4290DE-E012-BE63-2EAF-E59AADC6D5AD}"/>
                </a:ext>
              </a:extLst>
            </p:cNvPr>
            <p:cNvSpPr/>
            <p:nvPr/>
          </p:nvSpPr>
          <p:spPr>
            <a:xfrm>
              <a:off x="9036844" y="2595608"/>
              <a:ext cx="328612" cy="30003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64385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44">
            <a:extLst>
              <a:ext uri="{FF2B5EF4-FFF2-40B4-BE49-F238E27FC236}">
                <a16:creationId xmlns:a16="http://schemas.microsoft.com/office/drawing/2014/main" id="{254F44C3-419A-1AED-758E-40E617667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369" y="740020"/>
            <a:ext cx="11403873" cy="338554"/>
          </a:xfrm>
          <a:prstGeom prst="rect">
            <a:avLst/>
          </a:prstGeom>
          <a:solidFill>
            <a:srgbClr val="1D3C75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atinLnBrk="0">
              <a:defRPr/>
            </a:pPr>
            <a:r>
              <a:rPr lang="ko-KR" altLang="en-US" sz="1600" kern="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실시간 행위식별 탐지 시스템</a:t>
            </a:r>
            <a:endParaRPr lang="zh-CN" altLang="en-US" sz="1600" kern="0" dirty="0">
              <a:solidFill>
                <a:schemeClr val="bg1"/>
              </a:solidFill>
              <a:latin typeface="나눔스퀘어 Bold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54919B8-CA3E-DBBF-3AF9-A7038CE7B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3047" y="6325989"/>
            <a:ext cx="834692" cy="520993"/>
          </a:xfrm>
        </p:spPr>
        <p:txBody>
          <a:bodyPr/>
          <a:lstStyle/>
          <a:p>
            <a:fld id="{9DB82EA0-26BB-45FF-B58B-CEA2871F6230}" type="slidenum">
              <a:rPr lang="ko-KR" altLang="en-US" smtClean="0"/>
              <a:pPr/>
              <a:t>11</a:t>
            </a:fld>
            <a:r>
              <a:rPr lang="ko-KR" altLang="en-US" dirty="0"/>
              <a:t> </a:t>
            </a: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12DFF5AA-0A26-D94D-4592-11EBF2BFB55C}"/>
              </a:ext>
            </a:extLst>
          </p:cNvPr>
          <p:cNvCxnSpPr/>
          <p:nvPr/>
        </p:nvCxnSpPr>
        <p:spPr>
          <a:xfrm>
            <a:off x="394063" y="627019"/>
            <a:ext cx="1140387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CCA1DAA-AC3D-061A-94F5-6837E2E9DE43}"/>
              </a:ext>
            </a:extLst>
          </p:cNvPr>
          <p:cNvSpPr txBox="1"/>
          <p:nvPr/>
        </p:nvSpPr>
        <p:spPr>
          <a:xfrm>
            <a:off x="318830" y="174717"/>
            <a:ext cx="5942065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03. </a:t>
            </a:r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연구결과</a:t>
            </a:r>
          </a:p>
        </p:txBody>
      </p:sp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23121117-20C4-BF43-16EF-C658EC36295F}"/>
              </a:ext>
            </a:extLst>
          </p:cNvPr>
          <p:cNvSpPr/>
          <p:nvPr/>
        </p:nvSpPr>
        <p:spPr>
          <a:xfrm>
            <a:off x="406499" y="1149646"/>
            <a:ext cx="5689501" cy="1018202"/>
          </a:xfrm>
          <a:prstGeom prst="roundRect">
            <a:avLst>
              <a:gd name="adj" fmla="val 6846"/>
            </a:avLst>
          </a:prstGeom>
          <a:solidFill>
            <a:srgbClr val="ECF3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AIS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데이터 기반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행위식별 알고리즘 개발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rgbClr val="C000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유형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및 행위 구분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색상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기호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설정</a:t>
            </a:r>
            <a:endParaRPr lang="en-US" altLang="ko-KR" sz="120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71450" indent="-171450" defTabSz="91428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정립된 기준을 기반으로 어선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예인선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견인선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상선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화물선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요트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유람선 등의 행위 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C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식별 및 시각화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(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하역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20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승하선</a:t>
            </a:r>
            <a:r>
              <a:rPr lang="ko-KR" altLang="en-US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등</a:t>
            </a:r>
            <a:r>
              <a:rPr lang="en-US" altLang="ko-KR" sz="120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</p:txBody>
      </p:sp>
      <p:sp>
        <p:nvSpPr>
          <p:cNvPr id="3" name="Rounded Rectangle 7">
            <a:extLst>
              <a:ext uri="{FF2B5EF4-FFF2-40B4-BE49-F238E27FC236}">
                <a16:creationId xmlns:a16="http://schemas.microsoft.com/office/drawing/2014/main" id="{45572593-4309-C4E3-FA1C-6174C4A2E376}"/>
              </a:ext>
            </a:extLst>
          </p:cNvPr>
          <p:cNvSpPr/>
          <p:nvPr/>
        </p:nvSpPr>
        <p:spPr>
          <a:xfrm>
            <a:off x="428434" y="2206156"/>
            <a:ext cx="5667566" cy="1733183"/>
          </a:xfrm>
          <a:prstGeom prst="roundRect">
            <a:avLst>
              <a:gd name="adj" fmla="val 8058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실시간 행위식별 탐지 시스템</a:t>
            </a:r>
            <a:endParaRPr lang="en-US" altLang="ko-KR" sz="105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AIS 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데이터 갱신 및 모니터링 간격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(1 second)</a:t>
            </a:r>
          </a:p>
          <a:p>
            <a:pPr>
              <a:lnSpc>
                <a:spcPct val="150000"/>
              </a:lnSpc>
            </a:pP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- 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선박종류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(6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종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를 구분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AIS 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데이터 표출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위치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Heading)</a:t>
            </a:r>
          </a:p>
          <a:p>
            <a:pPr>
              <a:lnSpc>
                <a:spcPct val="150000"/>
              </a:lnSpc>
            </a:pP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정립된 행위식별 기준 기반 선박 행위 분류</a:t>
            </a:r>
            <a:endParaRPr lang="en-US" altLang="ko-KR" sz="1050" spc="-22" dirty="0">
              <a:ln>
                <a:solidFill>
                  <a:prstClr val="white">
                    <a:alpha val="0"/>
                  </a:prstClr>
                </a:solidFill>
              </a:ln>
              <a:solidFill>
                <a:schemeClr val="tx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- 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항구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/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터미널 내 하역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050" spc="-22" dirty="0" err="1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승하선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선박 감지 및 표기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원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조업 중인 어선 감지 및 표기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파란 원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- 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예인작업 중인 선박 감지 및 표기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(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노란 원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chemeClr val="tx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0B56C7-68E0-F9F1-AC29-20022AF3CFF5}"/>
              </a:ext>
            </a:extLst>
          </p:cNvPr>
          <p:cNvSpPr txBox="1"/>
          <p:nvPr/>
        </p:nvSpPr>
        <p:spPr>
          <a:xfrm>
            <a:off x="1898723" y="6413156"/>
            <a:ext cx="278227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&lt;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실시간 행위식별 탐지 시스템 분류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</a:t>
            </a:r>
            <a:endParaRPr lang="ko-KR" altLang="en-US" sz="1050" spc="-22" dirty="0">
              <a:ln>
                <a:solidFill>
                  <a:prstClr val="white">
                    <a:alpha val="0"/>
                  </a:prst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4672BF6-60A9-EA38-4670-03E9908A0625}"/>
              </a:ext>
            </a:extLst>
          </p:cNvPr>
          <p:cNvSpPr txBox="1"/>
          <p:nvPr/>
        </p:nvSpPr>
        <p:spPr>
          <a:xfrm>
            <a:off x="7988636" y="6378828"/>
            <a:ext cx="253072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&lt;</a:t>
            </a:r>
            <a:r>
              <a:rPr lang="ko-KR" altLang="en-US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행위식별 탐지 시각화</a:t>
            </a:r>
            <a:r>
              <a:rPr lang="en-US" altLang="ko-KR" sz="1050" spc="-22" dirty="0">
                <a:ln>
                  <a:solidFill>
                    <a:prstClr val="white">
                      <a:alpha val="0"/>
                    </a:prstClr>
                  </a:solidFill>
                </a:ln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&gt;</a:t>
            </a:r>
            <a:endParaRPr lang="ko-KR" altLang="en-US" sz="1050" spc="-22" dirty="0">
              <a:ln>
                <a:solidFill>
                  <a:prstClr val="white">
                    <a:alpha val="0"/>
                  </a:prstClr>
                </a:solidFill>
              </a:ln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00CBB6-3656-0A9A-7F88-4AAE8FC7B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67" y="3995163"/>
            <a:ext cx="5356186" cy="2417993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1" name="그림 70" descr="텍스트, 스크린샷, 지도이(가) 표시된 사진&#10;&#10;자동 생성된 설명">
            <a:extLst>
              <a:ext uri="{FF2B5EF4-FFF2-40B4-BE49-F238E27FC236}">
                <a16:creationId xmlns:a16="http://schemas.microsoft.com/office/drawing/2014/main" id="{65C3ACE4-40AA-A615-55AC-090B8F9CA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" t="7485" r="3159" b="3285"/>
          <a:stretch/>
        </p:blipFill>
        <p:spPr>
          <a:xfrm>
            <a:off x="6284093" y="1149645"/>
            <a:ext cx="5495919" cy="5229183"/>
          </a:xfrm>
          <a:prstGeom prst="rect">
            <a:avLst/>
          </a:prstGeom>
        </p:spPr>
      </p:pic>
      <p:pic>
        <p:nvPicPr>
          <p:cNvPr id="73" name="그림 72" descr="텍스트, 스크린샷, 지도이(가) 표시된 사진&#10;&#10;자동 생성된 설명">
            <a:extLst>
              <a:ext uri="{FF2B5EF4-FFF2-40B4-BE49-F238E27FC236}">
                <a16:creationId xmlns:a16="http://schemas.microsoft.com/office/drawing/2014/main" id="{1169BE4F-F4F2-1182-EB7E-3943D6303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847" y="1078574"/>
            <a:ext cx="5763165" cy="5560335"/>
          </a:xfrm>
          <a:prstGeom prst="rect">
            <a:avLst/>
          </a:prstGeom>
        </p:spPr>
      </p:pic>
      <p:grpSp>
        <p:nvGrpSpPr>
          <p:cNvPr id="80" name="그룹 79">
            <a:extLst>
              <a:ext uri="{FF2B5EF4-FFF2-40B4-BE49-F238E27FC236}">
                <a16:creationId xmlns:a16="http://schemas.microsoft.com/office/drawing/2014/main" id="{C1F580D6-F36F-EB58-89BA-8525BBE13903}"/>
              </a:ext>
            </a:extLst>
          </p:cNvPr>
          <p:cNvGrpSpPr/>
          <p:nvPr/>
        </p:nvGrpSpPr>
        <p:grpSpPr>
          <a:xfrm>
            <a:off x="7467601" y="1798619"/>
            <a:ext cx="1738577" cy="2689670"/>
            <a:chOff x="7467601" y="1798619"/>
            <a:chExt cx="1738577" cy="2689670"/>
          </a:xfrm>
        </p:grpSpPr>
        <p:sp>
          <p:nvSpPr>
            <p:cNvPr id="75" name="사각형: 둥근 모서리 74">
              <a:extLst>
                <a:ext uri="{FF2B5EF4-FFF2-40B4-BE49-F238E27FC236}">
                  <a16:creationId xmlns:a16="http://schemas.microsoft.com/office/drawing/2014/main" id="{2A1D71A0-2655-167A-A7DA-CDE665B78905}"/>
                </a:ext>
              </a:extLst>
            </p:cNvPr>
            <p:cNvSpPr/>
            <p:nvPr/>
          </p:nvSpPr>
          <p:spPr>
            <a:xfrm>
              <a:off x="8706116" y="2174811"/>
              <a:ext cx="500062" cy="300037"/>
            </a:xfrm>
            <a:prstGeom prst="roundRect">
              <a:avLst/>
            </a:prstGeom>
            <a:noFill/>
            <a:ln w="38100">
              <a:solidFill>
                <a:srgbClr val="FF993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00FF"/>
                </a:solidFill>
              </a:endParaRPr>
            </a:p>
          </p:txBody>
        </p:sp>
        <p:sp>
          <p:nvSpPr>
            <p:cNvPr id="77" name="사각형: 둥근 모서리 76">
              <a:extLst>
                <a:ext uri="{FF2B5EF4-FFF2-40B4-BE49-F238E27FC236}">
                  <a16:creationId xmlns:a16="http://schemas.microsoft.com/office/drawing/2014/main" id="{C9E6BD9B-75B7-229A-CB01-6F83601F3A17}"/>
                </a:ext>
              </a:extLst>
            </p:cNvPr>
            <p:cNvSpPr/>
            <p:nvPr/>
          </p:nvSpPr>
          <p:spPr>
            <a:xfrm>
              <a:off x="7918329" y="1798619"/>
              <a:ext cx="328612" cy="300037"/>
            </a:xfrm>
            <a:prstGeom prst="roundRect">
              <a:avLst/>
            </a:prstGeom>
            <a:noFill/>
            <a:ln w="38100">
              <a:solidFill>
                <a:srgbClr val="00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사각형: 둥근 모서리 77">
              <a:extLst>
                <a:ext uri="{FF2B5EF4-FFF2-40B4-BE49-F238E27FC236}">
                  <a16:creationId xmlns:a16="http://schemas.microsoft.com/office/drawing/2014/main" id="{7BBE03E3-3ABC-E30F-D928-2963FA608185}"/>
                </a:ext>
              </a:extLst>
            </p:cNvPr>
            <p:cNvSpPr/>
            <p:nvPr/>
          </p:nvSpPr>
          <p:spPr>
            <a:xfrm>
              <a:off x="7467601" y="4188252"/>
              <a:ext cx="328612" cy="300037"/>
            </a:xfrm>
            <a:prstGeom prst="roundRect">
              <a:avLst/>
            </a:pr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사각형: 둥근 모서리 78">
              <a:extLst>
                <a:ext uri="{FF2B5EF4-FFF2-40B4-BE49-F238E27FC236}">
                  <a16:creationId xmlns:a16="http://schemas.microsoft.com/office/drawing/2014/main" id="{0A9AB745-9EEA-0FEC-44CB-04DC8C914596}"/>
                </a:ext>
              </a:extLst>
            </p:cNvPr>
            <p:cNvSpPr/>
            <p:nvPr/>
          </p:nvSpPr>
          <p:spPr>
            <a:xfrm>
              <a:off x="8569817" y="3924284"/>
              <a:ext cx="328612" cy="300037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7808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34"/>
            <a:ext cx="12192000" cy="6858000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B7BFBD33-B4D4-40E0-AC25-8D0AF446C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26504"/>
            <a:ext cx="12192000" cy="6858000"/>
          </a:xfrm>
          <a:prstGeom prst="rect">
            <a:avLst/>
          </a:prstGeom>
        </p:spPr>
      </p:pic>
      <p:pic>
        <p:nvPicPr>
          <p:cNvPr id="53" name="그래픽 52">
            <a:extLst>
              <a:ext uri="{FF2B5EF4-FFF2-40B4-BE49-F238E27FC236}">
                <a16:creationId xmlns:a16="http://schemas.microsoft.com/office/drawing/2014/main" id="{5AE8396A-1CCB-4C68-A0F7-700FDE54F7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9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3878" r="16624" b="18300"/>
          <a:stretch/>
        </p:blipFill>
        <p:spPr>
          <a:xfrm>
            <a:off x="88900" y="3899893"/>
            <a:ext cx="12192000" cy="2619440"/>
          </a:xfrm>
          <a:prstGeom prst="rect">
            <a:avLst/>
          </a:prstGeom>
        </p:spPr>
      </p:pic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CEBD50E3-389B-6E67-4BE9-E15A86841A58}"/>
              </a:ext>
            </a:extLst>
          </p:cNvPr>
          <p:cNvCxnSpPr>
            <a:cxnSpLocks/>
          </p:cNvCxnSpPr>
          <p:nvPr/>
        </p:nvCxnSpPr>
        <p:spPr>
          <a:xfrm>
            <a:off x="4806004" y="3335310"/>
            <a:ext cx="7372899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81643F0-B135-0607-C7B6-02EDBD4D91C6}"/>
              </a:ext>
            </a:extLst>
          </p:cNvPr>
          <p:cNvSpPr txBox="1"/>
          <p:nvPr/>
        </p:nvSpPr>
        <p:spPr>
          <a:xfrm>
            <a:off x="1054656" y="3015001"/>
            <a:ext cx="3751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04. </a:t>
            </a:r>
            <a:r>
              <a:rPr lang="ko-KR" altLang="en-US" sz="36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개선 필요사항</a:t>
            </a:r>
          </a:p>
        </p:txBody>
      </p:sp>
    </p:spTree>
    <p:extLst>
      <p:ext uri="{BB962C8B-B14F-4D97-AF65-F5344CB8AC3E}">
        <p14:creationId xmlns:p14="http://schemas.microsoft.com/office/powerpoint/2010/main" val="185323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0DE874-3C62-D7CD-B44A-AFD6CC3EB331}"/>
              </a:ext>
            </a:extLst>
          </p:cNvPr>
          <p:cNvSpPr txBox="1"/>
          <p:nvPr/>
        </p:nvSpPr>
        <p:spPr>
          <a:xfrm>
            <a:off x="318830" y="174717"/>
            <a:ext cx="5942065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ko-KR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04. </a:t>
            </a:r>
            <a:r>
              <a:rPr lang="ko-KR" altLang="en-US" sz="2000" dirty="0">
                <a:solidFill>
                  <a:schemeClr val="accent1">
                    <a:lumMod val="50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개선 필요사항</a:t>
            </a:r>
          </a:p>
        </p:txBody>
      </p:sp>
      <p:sp>
        <p:nvSpPr>
          <p:cNvPr id="2" name="모서리가 둥근 직사각형 70">
            <a:extLst>
              <a:ext uri="{FF2B5EF4-FFF2-40B4-BE49-F238E27FC236}">
                <a16:creationId xmlns:a16="http://schemas.microsoft.com/office/drawing/2014/main" id="{70B3221D-741E-CA74-53BF-4B4BB60BA28C}"/>
              </a:ext>
            </a:extLst>
          </p:cNvPr>
          <p:cNvSpPr/>
          <p:nvPr/>
        </p:nvSpPr>
        <p:spPr>
          <a:xfrm>
            <a:off x="409368" y="1747635"/>
            <a:ext cx="11403873" cy="3384957"/>
          </a:xfrm>
          <a:prstGeom prst="roundRect">
            <a:avLst>
              <a:gd name="adj" fmla="val 0"/>
            </a:avLst>
          </a:pr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A424690-7B56-5B40-34AF-8F7931B75F03}"/>
              </a:ext>
            </a:extLst>
          </p:cNvPr>
          <p:cNvSpPr/>
          <p:nvPr/>
        </p:nvSpPr>
        <p:spPr>
          <a:xfrm>
            <a:off x="599936" y="1878508"/>
            <a:ext cx="10959849" cy="3094184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56126BC-4229-758B-99E9-AEED355329B9}"/>
              </a:ext>
            </a:extLst>
          </p:cNvPr>
          <p:cNvSpPr txBox="1"/>
          <p:nvPr/>
        </p:nvSpPr>
        <p:spPr>
          <a:xfrm>
            <a:off x="1091805" y="1852843"/>
            <a:ext cx="9620862" cy="480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2270" marR="0" indent="-382270" algn="just" fontAlgn="base" latinLnBrk="1">
              <a:lnSpc>
                <a:spcPct val="18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600" spc="-50" dirty="0">
                <a:ln>
                  <a:solidFill>
                    <a:srgbClr val="A6A6A6">
                      <a:alpha val="0"/>
                    </a:srgbClr>
                  </a:solidFill>
                </a:ln>
                <a:solidFill>
                  <a:srgbClr val="0070C0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개선 필요사항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A261DECF-0A3E-6B4A-91AB-95F7D43C0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421" y="2028711"/>
            <a:ext cx="295000" cy="26680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8CC4063-C822-B181-4DCC-87A642B82B43}"/>
              </a:ext>
            </a:extLst>
          </p:cNvPr>
          <p:cNvSpPr txBox="1"/>
          <p:nvPr/>
        </p:nvSpPr>
        <p:spPr>
          <a:xfrm>
            <a:off x="890902" y="2404700"/>
            <a:ext cx="10509628" cy="2308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5134" indent="-105134" defTabSz="414772">
              <a:lnSpc>
                <a:spcPct val="12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정류 선박 패턴 분석 및 감지 기술 고도화</a:t>
            </a:r>
            <a:br>
              <a:rPr lang="en-US" altLang="ko-KR" b="1" kern="0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en-US" altLang="ko-KR" sz="1600" b="1" kern="0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선박의 패턴을 추가적으로 분석하고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바람 및 조류 데이터를 입력하여 정류 감지 기술을 </a:t>
            </a:r>
            <a:r>
              <a:rPr lang="ko-KR" altLang="en-US" sz="1600" kern="0" spc="0" dirty="0" err="1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고도화함으로써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보다 정확한</a:t>
            </a:r>
            <a:br>
              <a:rPr lang="en-US" altLang="ko-KR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 상태 식별 실현</a:t>
            </a:r>
          </a:p>
          <a:p>
            <a:pPr marL="105134" indent="-105134" defTabSz="414772">
              <a:lnSpc>
                <a:spcPct val="12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endParaRPr lang="en-US" altLang="ko-KR" sz="1400" spc="-45" dirty="0">
              <a:ln>
                <a:solidFill>
                  <a:srgbClr val="4472C4">
                    <a:alpha val="0"/>
                  </a:srgbClr>
                </a:solidFill>
              </a:ln>
              <a:solidFill>
                <a:prstClr val="black">
                  <a:lumMod val="85000"/>
                  <a:lumOff val="15000"/>
                </a:prst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marL="105134" indent="-105134" defTabSz="414772">
              <a:lnSpc>
                <a:spcPct val="120000"/>
              </a:lnSpc>
              <a:spcAft>
                <a:spcPts val="500"/>
              </a:spcAft>
              <a:buFont typeface="Arial" panose="020B0604020202020204" pitchFamily="34" charset="0"/>
              <a:buChar char="•"/>
              <a:defRPr/>
            </a:pPr>
            <a:r>
              <a:rPr lang="ko-KR" altLang="en-US" sz="1800" b="1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항적 표시 및 사고 감지 기능 개발</a:t>
            </a:r>
            <a:br>
              <a:rPr lang="en-US" altLang="ko-KR" sz="1800" b="1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en-US" altLang="ko-KR" sz="1600" b="1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선박별 항적 표시 기능을 추가하고</a:t>
            </a:r>
            <a:r>
              <a:rPr lang="en-US" altLang="ko-KR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,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사고 감지 기능을 개발</a:t>
            </a:r>
            <a:br>
              <a:rPr lang="en-US" altLang="ko-KR" sz="1600" kern="0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</a:br>
            <a:r>
              <a:rPr lang="en-US" altLang="ko-KR" sz="1600" kern="0" dirty="0">
                <a:solidFill>
                  <a:srgbClr val="0000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- </a:t>
            </a:r>
            <a:r>
              <a:rPr lang="ko-KR" altLang="en-US" sz="1600" kern="0" spc="0" dirty="0">
                <a:solidFill>
                  <a:srgbClr val="000000"/>
                </a:solidFill>
                <a:effectLst/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개별 선박의 움직임을 실시간으로 모니터링하고 사고를 조기에 식별</a:t>
            </a:r>
          </a:p>
        </p:txBody>
      </p:sp>
    </p:spTree>
    <p:extLst>
      <p:ext uri="{BB962C8B-B14F-4D97-AF65-F5344CB8AC3E}">
        <p14:creationId xmlns:p14="http://schemas.microsoft.com/office/powerpoint/2010/main" val="20578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34"/>
            <a:ext cx="12192000" cy="6858000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B7BFBD33-B4D4-40E0-AC25-8D0AF446C1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26504"/>
            <a:ext cx="12192000" cy="6858000"/>
          </a:xfrm>
          <a:prstGeom prst="rect">
            <a:avLst/>
          </a:prstGeom>
        </p:spPr>
      </p:pic>
      <p:pic>
        <p:nvPicPr>
          <p:cNvPr id="53" name="그래픽 52">
            <a:extLst>
              <a:ext uri="{FF2B5EF4-FFF2-40B4-BE49-F238E27FC236}">
                <a16:creationId xmlns:a16="http://schemas.microsoft.com/office/drawing/2014/main" id="{5AE8396A-1CCB-4C68-A0F7-700FDE54F7C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9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3878" r="16624" b="18300"/>
          <a:stretch/>
        </p:blipFill>
        <p:spPr>
          <a:xfrm>
            <a:off x="88900" y="3899893"/>
            <a:ext cx="12192000" cy="2619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1643F0-B135-0607-C7B6-02EDBD4D91C6}"/>
              </a:ext>
            </a:extLst>
          </p:cNvPr>
          <p:cNvSpPr txBox="1"/>
          <p:nvPr/>
        </p:nvSpPr>
        <p:spPr>
          <a:xfrm>
            <a:off x="5215791" y="2921171"/>
            <a:ext cx="17604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60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70612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9E818-9C34-8056-1350-D1F71E93B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04206F95-109A-F35E-0E10-4253DC951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834"/>
            <a:ext cx="12192000" cy="6858000"/>
          </a:xfrm>
          <a:prstGeom prst="rect">
            <a:avLst/>
          </a:prstGeom>
        </p:spPr>
      </p:pic>
      <p:pic>
        <p:nvPicPr>
          <p:cNvPr id="25" name="그래픽 24">
            <a:extLst>
              <a:ext uri="{FF2B5EF4-FFF2-40B4-BE49-F238E27FC236}">
                <a16:creationId xmlns:a16="http://schemas.microsoft.com/office/drawing/2014/main" id="{B6DF0599-C9A2-E900-50D1-773D1738E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-26504"/>
            <a:ext cx="12192000" cy="6858000"/>
          </a:xfrm>
          <a:prstGeom prst="rect">
            <a:avLst/>
          </a:prstGeom>
        </p:spPr>
      </p:pic>
      <p:pic>
        <p:nvPicPr>
          <p:cNvPr id="53" name="그래픽 52">
            <a:extLst>
              <a:ext uri="{FF2B5EF4-FFF2-40B4-BE49-F238E27FC236}">
                <a16:creationId xmlns:a16="http://schemas.microsoft.com/office/drawing/2014/main" id="{4D162CF6-D2AE-20E3-1950-F0210F48EFE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9000"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3878" r="16624" b="18300"/>
          <a:stretch/>
        </p:blipFill>
        <p:spPr>
          <a:xfrm>
            <a:off x="88900" y="3899893"/>
            <a:ext cx="12192000" cy="26194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8E57BA-9D10-7445-771A-DDA661C1BCBE}"/>
              </a:ext>
            </a:extLst>
          </p:cNvPr>
          <p:cNvSpPr txBox="1"/>
          <p:nvPr/>
        </p:nvSpPr>
        <p:spPr>
          <a:xfrm>
            <a:off x="4139377" y="2921171"/>
            <a:ext cx="39132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60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6000" dirty="0">
                <a:solidFill>
                  <a:schemeClr val="bg1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1118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31409</TotalTime>
  <Words>1208</Words>
  <Application>Microsoft Office PowerPoint</Application>
  <PresentationFormat>와이드스크린</PresentationFormat>
  <Paragraphs>256</Paragraphs>
  <Slides>15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1" baseType="lpstr">
      <vt:lpstr>나눔스퀘어 Bold</vt:lpstr>
      <vt:lpstr>맑은 고딕</vt:lpstr>
      <vt:lpstr>Arial</vt:lpstr>
      <vt:lpstr>나눔스퀘어 ExtraBold</vt:lpstr>
      <vt:lpstr>나눔스퀘어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LG</dc:creator>
  <cp:lastModifiedBy>coast3</cp:lastModifiedBy>
  <cp:revision>1316</cp:revision>
  <cp:lastPrinted>2024-06-14T05:40:14Z</cp:lastPrinted>
  <dcterms:created xsi:type="dcterms:W3CDTF">2020-04-09T13:48:55Z</dcterms:created>
  <dcterms:modified xsi:type="dcterms:W3CDTF">2025-01-14T01:29:12Z</dcterms:modified>
</cp:coreProperties>
</file>