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7" r:id="rId5"/>
    <p:sldId id="268" r:id="rId6"/>
    <p:sldId id="261" r:id="rId7"/>
    <p:sldId id="258" r:id="rId8"/>
    <p:sldId id="337" r:id="rId9"/>
    <p:sldId id="338" r:id="rId10"/>
    <p:sldId id="339" r:id="rId11"/>
    <p:sldId id="340" r:id="rId12"/>
    <p:sldId id="341" r:id="rId13"/>
    <p:sldId id="342" r:id="rId14"/>
    <p:sldId id="343" r:id="rId15"/>
    <p:sldId id="262" r:id="rId16"/>
    <p:sldId id="263" r:id="rId17"/>
    <p:sldId id="259" r:id="rId18"/>
    <p:sldId id="325" r:id="rId19"/>
    <p:sldId id="271" r:id="rId20"/>
    <p:sldId id="326" r:id="rId21"/>
    <p:sldId id="286" r:id="rId22"/>
    <p:sldId id="288" r:id="rId23"/>
    <p:sldId id="335" r:id="rId24"/>
    <p:sldId id="329" r:id="rId25"/>
    <p:sldId id="330" r:id="rId26"/>
    <p:sldId id="331" r:id="rId27"/>
    <p:sldId id="336" r:id="rId28"/>
    <p:sldId id="332" r:id="rId29"/>
    <p:sldId id="333" r:id="rId30"/>
    <p:sldId id="334" r:id="rId31"/>
    <p:sldId id="327" r:id="rId32"/>
    <p:sldId id="320" r:id="rId33"/>
    <p:sldId id="352" r:id="rId34"/>
    <p:sldId id="260" r:id="rId35"/>
    <p:sldId id="348" r:id="rId36"/>
    <p:sldId id="265" r:id="rId37"/>
    <p:sldId id="349" r:id="rId38"/>
    <p:sldId id="350" r:id="rId39"/>
    <p:sldId id="351" r:id="rId40"/>
  </p:sldIdLst>
  <p:sldSz cx="18288000" cy="10287000"/>
  <p:notesSz cx="10287000" cy="1828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4680"/>
    <a:srgbClr val="C3A9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681" autoAdjust="0"/>
    <p:restoredTop sz="95755"/>
  </p:normalViewPr>
  <p:slideViewPr>
    <p:cSldViewPr>
      <p:cViewPr>
        <p:scale>
          <a:sx n="33" d="100"/>
          <a:sy n="33" d="100"/>
        </p:scale>
        <p:origin x="-245" y="79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11/18/21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11/18/21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11/18/21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11/18/21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11/18/21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7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.png"/><Relationship Id="rId7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38.png"/><Relationship Id="rId5" Type="http://schemas.openxmlformats.org/officeDocument/2006/relationships/image" Target="../media/image33.png"/><Relationship Id="rId10" Type="http://schemas.openxmlformats.org/officeDocument/2006/relationships/image" Target="../media/image37.png"/><Relationship Id="rId4" Type="http://schemas.openxmlformats.org/officeDocument/2006/relationships/image" Target="../media/image32.pn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5.png"/><Relationship Id="rId3" Type="http://schemas.openxmlformats.org/officeDocument/2006/relationships/image" Target="../media/image39.png"/><Relationship Id="rId7" Type="http://schemas.openxmlformats.org/officeDocument/2006/relationships/image" Target="../media/image35.png"/><Relationship Id="rId12" Type="http://schemas.openxmlformats.org/officeDocument/2006/relationships/image" Target="../media/image4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24.png"/><Relationship Id="rId5" Type="http://schemas.openxmlformats.org/officeDocument/2006/relationships/image" Target="../media/image40.png"/><Relationship Id="rId15" Type="http://schemas.openxmlformats.org/officeDocument/2006/relationships/image" Target="../media/image47.png"/><Relationship Id="rId10" Type="http://schemas.openxmlformats.org/officeDocument/2006/relationships/image" Target="../media/image31.png"/><Relationship Id="rId4" Type="http://schemas.openxmlformats.org/officeDocument/2006/relationships/image" Target="../media/image33.png"/><Relationship Id="rId9" Type="http://schemas.openxmlformats.org/officeDocument/2006/relationships/image" Target="../media/image43.png"/><Relationship Id="rId1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8.png"/><Relationship Id="rId7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33.png"/><Relationship Id="rId9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6.png"/><Relationship Id="rId7" Type="http://schemas.openxmlformats.org/officeDocument/2006/relationships/image" Target="../media/image28.png"/><Relationship Id="rId12" Type="http://schemas.openxmlformats.org/officeDocument/2006/relationships/image" Target="../media/image2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31.png"/><Relationship Id="rId5" Type="http://schemas.openxmlformats.org/officeDocument/2006/relationships/image" Target="../media/image52.png"/><Relationship Id="rId10" Type="http://schemas.openxmlformats.org/officeDocument/2006/relationships/image" Target="../media/image55.png"/><Relationship Id="rId4" Type="http://schemas.openxmlformats.org/officeDocument/2006/relationships/image" Target="../media/image51.png"/><Relationship Id="rId9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5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11" Type="http://schemas.openxmlformats.org/officeDocument/2006/relationships/image" Target="../media/image24.png"/><Relationship Id="rId5" Type="http://schemas.openxmlformats.org/officeDocument/2006/relationships/image" Target="../media/image58.png"/><Relationship Id="rId10" Type="http://schemas.openxmlformats.org/officeDocument/2006/relationships/image" Target="../media/image31.png"/><Relationship Id="rId4" Type="http://schemas.openxmlformats.org/officeDocument/2006/relationships/image" Target="../media/image57.png"/><Relationship Id="rId9" Type="http://schemas.openxmlformats.org/officeDocument/2006/relationships/image" Target="../media/image56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57.png"/><Relationship Id="rId3" Type="http://schemas.openxmlformats.org/officeDocument/2006/relationships/image" Target="../media/image4.png"/><Relationship Id="rId7" Type="http://schemas.openxmlformats.org/officeDocument/2006/relationships/image" Target="../media/image64.png"/><Relationship Id="rId12" Type="http://schemas.openxmlformats.org/officeDocument/2006/relationships/image" Target="../media/image56.png"/><Relationship Id="rId2" Type="http://schemas.openxmlformats.org/officeDocument/2006/relationships/image" Target="../media/image50.png"/><Relationship Id="rId16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11" Type="http://schemas.openxmlformats.org/officeDocument/2006/relationships/image" Target="../media/image24.png"/><Relationship Id="rId5" Type="http://schemas.openxmlformats.org/officeDocument/2006/relationships/image" Target="../media/image59.png"/><Relationship Id="rId15" Type="http://schemas.openxmlformats.org/officeDocument/2006/relationships/image" Target="../media/image77.png"/><Relationship Id="rId10" Type="http://schemas.openxmlformats.org/officeDocument/2006/relationships/image" Target="../media/image31.png"/><Relationship Id="rId4" Type="http://schemas.openxmlformats.org/officeDocument/2006/relationships/image" Target="../media/image62.png"/><Relationship Id="rId9" Type="http://schemas.openxmlformats.org/officeDocument/2006/relationships/image" Target="../media/image76.png"/><Relationship Id="rId14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7.png"/><Relationship Id="rId7" Type="http://schemas.openxmlformats.org/officeDocument/2006/relationships/image" Target="../media/image6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24.png"/><Relationship Id="rId4" Type="http://schemas.openxmlformats.org/officeDocument/2006/relationships/image" Target="../media/image6.png"/><Relationship Id="rId9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gif"/><Relationship Id="rId2" Type="http://schemas.openxmlformats.org/officeDocument/2006/relationships/image" Target="../media/image73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7" Type="http://schemas.openxmlformats.org/officeDocument/2006/relationships/image" Target="../media/image8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jpg"/><Relationship Id="rId5" Type="http://schemas.openxmlformats.org/officeDocument/2006/relationships/image" Target="../media/image78.jpg"/><Relationship Id="rId4" Type="http://schemas.openxmlformats.org/officeDocument/2006/relationships/image" Target="../media/image77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7" Type="http://schemas.openxmlformats.org/officeDocument/2006/relationships/image" Target="../media/image8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jpg"/><Relationship Id="rId5" Type="http://schemas.openxmlformats.org/officeDocument/2006/relationships/image" Target="../media/image83.jpg"/><Relationship Id="rId4" Type="http://schemas.openxmlformats.org/officeDocument/2006/relationships/image" Target="../media/image8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7" Type="http://schemas.openxmlformats.org/officeDocument/2006/relationships/image" Target="../media/image9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.jpg"/><Relationship Id="rId5" Type="http://schemas.openxmlformats.org/officeDocument/2006/relationships/image" Target="../media/image93.jpg"/><Relationship Id="rId4" Type="http://schemas.openxmlformats.org/officeDocument/2006/relationships/image" Target="../media/image9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7" Type="http://schemas.openxmlformats.org/officeDocument/2006/relationships/image" Target="../media/image10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jpg"/><Relationship Id="rId5" Type="http://schemas.openxmlformats.org/officeDocument/2006/relationships/image" Target="../media/image98.jpg"/><Relationship Id="rId4" Type="http://schemas.openxmlformats.org/officeDocument/2006/relationships/image" Target="../media/image97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5" Type="http://schemas.openxmlformats.org/officeDocument/2006/relationships/image" Target="../media/image25.png"/><Relationship Id="rId4" Type="http://schemas.openxmlformats.org/officeDocument/2006/relationships/image" Target="../media/image11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16.png"/><Relationship Id="rId7" Type="http://schemas.openxmlformats.org/officeDocument/2006/relationships/image" Target="../media/image119.png"/><Relationship Id="rId12" Type="http://schemas.openxmlformats.org/officeDocument/2006/relationships/image" Target="../media/image124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8.png"/><Relationship Id="rId11" Type="http://schemas.openxmlformats.org/officeDocument/2006/relationships/image" Target="../media/image123.png"/><Relationship Id="rId5" Type="http://schemas.openxmlformats.org/officeDocument/2006/relationships/image" Target="../media/image117.png"/><Relationship Id="rId10" Type="http://schemas.openxmlformats.org/officeDocument/2006/relationships/image" Target="../media/image122.png"/><Relationship Id="rId4" Type="http://schemas.openxmlformats.org/officeDocument/2006/relationships/image" Target="../media/image4.png"/><Relationship Id="rId9" Type="http://schemas.openxmlformats.org/officeDocument/2006/relationships/image" Target="../media/image12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6946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6251291" y="1667832"/>
            <a:ext cx="5783133" cy="5877779"/>
            <a:chOff x="6251291" y="1667832"/>
            <a:chExt cx="5783133" cy="5877779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51291" y="1667832"/>
              <a:ext cx="5783133" cy="587777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849929" y="6427733"/>
            <a:ext cx="6585857" cy="63998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kern="0" spc="-100" dirty="0">
                <a:solidFill>
                  <a:srgbClr val="F5F5F5"/>
                </a:solidFill>
                <a:latin typeface="KoPubWorldDotum_Pro Medium" pitchFamily="34" charset="0"/>
                <a:cs typeface="KoPubWorldDotum_Pro Medium" pitchFamily="34" charset="0"/>
              </a:rPr>
              <a:t>C L I M A T E M O D E L I N G</a:t>
            </a:r>
            <a:endParaRPr lang="en-US" dirty="0"/>
          </a:p>
        </p:txBody>
      </p:sp>
      <p:sp>
        <p:nvSpPr>
          <p:cNvPr id="6" name="Object 6"/>
          <p:cNvSpPr txBox="1"/>
          <p:nvPr/>
        </p:nvSpPr>
        <p:spPr>
          <a:xfrm>
            <a:off x="-4922547" y="2364970"/>
            <a:ext cx="28130809" cy="449817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200" kern="0" spc="-600" dirty="0">
                <a:solidFill>
                  <a:srgbClr val="FFFFFF"/>
                </a:solidFill>
                <a:latin typeface="KoPubWorldDotum_Pro Bold" pitchFamily="34" charset="0"/>
                <a:cs typeface="KoPubWorldDotum_Pro Bold" pitchFamily="34" charset="0"/>
              </a:rPr>
              <a:t>전주시 겨울철 최심적설과 눈일수에 대한</a:t>
            </a:r>
          </a:p>
          <a:p>
            <a:pPr algn="ctr"/>
            <a:r>
              <a:rPr lang="en-US" sz="7200" kern="0" spc="-600" dirty="0">
                <a:solidFill>
                  <a:srgbClr val="FFFFFF"/>
                </a:solidFill>
                <a:latin typeface="KoPubWorldDotum_Pro Bold" pitchFamily="34" charset="0"/>
                <a:cs typeface="KoPubWorldDotum_Pro Bold" pitchFamily="34" charset="0"/>
              </a:rPr>
              <a:t>전 지구적 메커니즘 분석</a:t>
            </a:r>
            <a:endParaRPr lang="en-US" dirty="0"/>
          </a:p>
        </p:txBody>
      </p:sp>
      <p:sp>
        <p:nvSpPr>
          <p:cNvPr id="7" name="Object 7"/>
          <p:cNvSpPr txBox="1"/>
          <p:nvPr/>
        </p:nvSpPr>
        <p:spPr>
          <a:xfrm>
            <a:off x="5849929" y="2394857"/>
            <a:ext cx="6585857" cy="63998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kern="0" spc="-100" dirty="0">
                <a:solidFill>
                  <a:srgbClr val="F5F5F5"/>
                </a:solidFill>
                <a:latin typeface="KoPubWorldDotum_Pro Medium" pitchFamily="34" charset="0"/>
                <a:cs typeface="KoPubWorldDotum_Pro Medium" pitchFamily="34" charset="0"/>
              </a:rPr>
              <a:t>Graduate Thesis </a:t>
            </a:r>
            <a:endParaRPr lang="en-US" dirty="0"/>
          </a:p>
        </p:txBody>
      </p:sp>
      <p:grpSp>
        <p:nvGrpSpPr>
          <p:cNvPr id="1002" name="그룹 1002"/>
          <p:cNvGrpSpPr/>
          <p:nvPr/>
        </p:nvGrpSpPr>
        <p:grpSpPr>
          <a:xfrm>
            <a:off x="904762" y="9046656"/>
            <a:ext cx="16476190" cy="47085"/>
            <a:chOff x="904762" y="9046656"/>
            <a:chExt cx="16476190" cy="47085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4762" y="9046656"/>
              <a:ext cx="16476190" cy="4708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813657" y="2953639"/>
            <a:ext cx="20695058" cy="4377358"/>
            <a:chOff x="-813657" y="2953639"/>
            <a:chExt cx="20695058" cy="4377358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13657" y="2953639"/>
              <a:ext cx="20695058" cy="4377358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485714" y="4182881"/>
            <a:ext cx="17314286" cy="19199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200" b="1" kern="0" spc="-400" dirty="0">
                <a:solidFill>
                  <a:srgbClr val="A179B6"/>
                </a:solidFill>
                <a:latin typeface="KoPubWorldDotum_Pro Bold" pitchFamily="34" charset="0"/>
                <a:cs typeface="KoPubWorldDotum_Pro Bold" pitchFamily="34" charset="0"/>
              </a:rPr>
              <a:t>RESEARCH BACKGROUND</a:t>
            </a:r>
            <a:endParaRPr lang="en-US" dirty="0"/>
          </a:p>
        </p:txBody>
      </p:sp>
      <p:grpSp>
        <p:nvGrpSpPr>
          <p:cNvPr id="1003" name="그룹 1003"/>
          <p:cNvGrpSpPr/>
          <p:nvPr/>
        </p:nvGrpSpPr>
        <p:grpSpPr>
          <a:xfrm>
            <a:off x="-1066667" y="9099730"/>
            <a:ext cx="19352381" cy="47085"/>
            <a:chOff x="-1066667" y="9099730"/>
            <a:chExt cx="19352381" cy="47085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1066667" y="9099730"/>
              <a:ext cx="19352381" cy="4708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3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0" accel="100000" fill="hold">
                                          <p:stCondLst>
                                            <p:cond delay="63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6946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8243519" y="4927621"/>
            <a:ext cx="430471" cy="430471"/>
            <a:chOff x="8243519" y="4927621"/>
            <a:chExt cx="430471" cy="43047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43519" y="4927621"/>
              <a:ext cx="430471" cy="430471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914286" y="557846"/>
            <a:ext cx="8457143" cy="70741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kern="0" spc="600" dirty="0">
                <a:solidFill>
                  <a:srgbClr val="F5F5F5"/>
                </a:solidFill>
                <a:latin typeface="KoPubWorldDotum_Pro Bold" pitchFamily="34" charset="0"/>
                <a:cs typeface="KoPubWorldDotum_Pro Bold" pitchFamily="34" charset="0"/>
              </a:rPr>
              <a:t>RESEARCH BACKGROUND</a:t>
            </a:r>
            <a:endParaRPr lang="en-US" dirty="0"/>
          </a:p>
        </p:txBody>
      </p:sp>
      <p:grpSp>
        <p:nvGrpSpPr>
          <p:cNvPr id="1002" name="그룹 1002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8940657" y="3169486"/>
            <a:ext cx="8204343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200" kern="0" spc="-100" dirty="0">
                <a:solidFill>
                  <a:srgbClr val="F5F5F5"/>
                </a:solidFill>
                <a:latin typeface="KoPubWorldDotum_Pro Light" pitchFamily="34" charset="0"/>
                <a:cs typeface="KoPubWorldDotum_Pro Light" pitchFamily="34" charset="0"/>
              </a:rPr>
              <a:t>전주 지역 대설에 영향을 주는 여러 요인들을 찾아 기후학적 측면에서 미래 기후를 예측한다</a:t>
            </a:r>
            <a:r>
              <a:rPr lang="en-US" altLang="ko-KR" sz="2200" kern="0" spc="-100" dirty="0">
                <a:solidFill>
                  <a:srgbClr val="F5F5F5"/>
                </a:solidFill>
                <a:latin typeface="KoPubWorldDotum_Pro Light" pitchFamily="34" charset="0"/>
                <a:cs typeface="KoPubWorldDotum_Pro Light" pitchFamily="34" charset="0"/>
              </a:rPr>
              <a:t>.</a:t>
            </a:r>
            <a:endParaRPr lang="en-US" sz="2200" dirty="0"/>
          </a:p>
        </p:txBody>
      </p:sp>
      <p:grpSp>
        <p:nvGrpSpPr>
          <p:cNvPr id="1004" name="그룹 1004"/>
          <p:cNvGrpSpPr/>
          <p:nvPr/>
        </p:nvGrpSpPr>
        <p:grpSpPr>
          <a:xfrm>
            <a:off x="8243519" y="2340341"/>
            <a:ext cx="430471" cy="430471"/>
            <a:chOff x="8243519" y="2340341"/>
            <a:chExt cx="430471" cy="430471"/>
          </a:xfrm>
        </p:grpSpPr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43519" y="2340341"/>
              <a:ext cx="430471" cy="430471"/>
            </a:xfrm>
            <a:prstGeom prst="rect">
              <a:avLst/>
            </a:prstGeom>
          </p:spPr>
        </p:pic>
      </p:grpSp>
      <p:sp>
        <p:nvSpPr>
          <p:cNvPr id="29" name="Object 5">
            <a:extLst>
              <a:ext uri="{FF2B5EF4-FFF2-40B4-BE49-F238E27FC236}">
                <a16:creationId xmlns:a16="http://schemas.microsoft.com/office/drawing/2014/main" id="{AA8F9EBB-28DF-CC4F-9E73-129272F056E7}"/>
              </a:ext>
            </a:extLst>
          </p:cNvPr>
          <p:cNvSpPr txBox="1"/>
          <p:nvPr/>
        </p:nvSpPr>
        <p:spPr>
          <a:xfrm>
            <a:off x="8947584" y="2086831"/>
            <a:ext cx="10529808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5400" kern="0" spc="-300" dirty="0">
                <a:solidFill>
                  <a:srgbClr val="A179B6"/>
                </a:solidFill>
                <a:latin typeface="KoPubWorldDotum_Pro Bold" pitchFamily="34" charset="0"/>
                <a:cs typeface="KoPubWorldDotum_Pro Bold" pitchFamily="34" charset="0"/>
              </a:rPr>
              <a:t>미래 기후 예측</a:t>
            </a:r>
            <a:endParaRPr lang="en-US" sz="5400" dirty="0"/>
          </a:p>
        </p:txBody>
      </p:sp>
      <p:sp>
        <p:nvSpPr>
          <p:cNvPr id="16" name="Object 16"/>
          <p:cNvSpPr txBox="1"/>
          <p:nvPr/>
        </p:nvSpPr>
        <p:spPr>
          <a:xfrm>
            <a:off x="8940657" y="2093369"/>
            <a:ext cx="10529808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5400" kern="0" spc="-300" dirty="0">
                <a:solidFill>
                  <a:srgbClr val="F5F5F5"/>
                </a:solidFill>
                <a:latin typeface="KoPubWorldDotum_Pro Bold" pitchFamily="34" charset="0"/>
                <a:cs typeface="KoPubWorldDotum_Pro Bold" pitchFamily="34" charset="0"/>
              </a:rPr>
              <a:t>미래 기후 예측</a:t>
            </a:r>
            <a:endParaRPr lang="en-US" sz="5400" dirty="0"/>
          </a:p>
        </p:txBody>
      </p:sp>
      <p:grpSp>
        <p:nvGrpSpPr>
          <p:cNvPr id="1005" name="그룹 1005"/>
          <p:cNvGrpSpPr/>
          <p:nvPr/>
        </p:nvGrpSpPr>
        <p:grpSpPr>
          <a:xfrm>
            <a:off x="8243519" y="7484973"/>
            <a:ext cx="430471" cy="430471"/>
            <a:chOff x="8243519" y="7484973"/>
            <a:chExt cx="430471" cy="430471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43519" y="7484973"/>
              <a:ext cx="430471" cy="430471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8243519" y="4912386"/>
            <a:ext cx="430471" cy="430471"/>
            <a:chOff x="8243519" y="4912386"/>
            <a:chExt cx="430471" cy="430471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43519" y="4912386"/>
              <a:ext cx="430471" cy="430471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8940657" y="4675358"/>
            <a:ext cx="10529808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5400" kern="0" spc="-300" dirty="0">
                <a:solidFill>
                  <a:srgbClr val="A179B6"/>
                </a:solidFill>
                <a:latin typeface="KoPubWorldDotum_Pro Bold" pitchFamily="34" charset="0"/>
                <a:cs typeface="KoPubWorldDotum_Pro Bold" pitchFamily="34" charset="0"/>
              </a:rPr>
              <a:t>대설 피해 예방</a:t>
            </a:r>
            <a:endParaRPr lang="en-US" sz="5400" dirty="0"/>
          </a:p>
        </p:txBody>
      </p:sp>
      <p:sp>
        <p:nvSpPr>
          <p:cNvPr id="24" name="Object 24"/>
          <p:cNvSpPr txBox="1"/>
          <p:nvPr/>
        </p:nvSpPr>
        <p:spPr>
          <a:xfrm>
            <a:off x="8928162" y="7238544"/>
            <a:ext cx="10529808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5400" kern="0" spc="-300" dirty="0">
                <a:solidFill>
                  <a:srgbClr val="A179B6"/>
                </a:solidFill>
                <a:latin typeface="KoPubWorldDotum_Pro Bold" pitchFamily="34" charset="0"/>
                <a:cs typeface="KoPubWorldDotum_Pro Bold" pitchFamily="34" charset="0"/>
              </a:rPr>
              <a:t>강설 관련 연구 보충</a:t>
            </a:r>
            <a:endParaRPr lang="en-US" sz="5400" dirty="0"/>
          </a:p>
        </p:txBody>
      </p:sp>
      <p:grpSp>
        <p:nvGrpSpPr>
          <p:cNvPr id="1007" name="그룹 1007"/>
          <p:cNvGrpSpPr/>
          <p:nvPr/>
        </p:nvGrpSpPr>
        <p:grpSpPr>
          <a:xfrm>
            <a:off x="8243519" y="2340341"/>
            <a:ext cx="430471" cy="430471"/>
            <a:chOff x="8243519" y="2340341"/>
            <a:chExt cx="430471" cy="430471"/>
          </a:xfrm>
        </p:grpSpPr>
        <p:pic>
          <p:nvPicPr>
            <p:cNvPr id="26" name="Object 25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43519" y="2340341"/>
              <a:ext cx="430471" cy="430471"/>
            </a:xfrm>
            <a:prstGeom prst="rect">
              <a:avLst/>
            </a:prstGeom>
          </p:spPr>
        </p:pic>
      </p:grpSp>
      <p:grpSp>
        <p:nvGrpSpPr>
          <p:cNvPr id="27" name="그룹 1003">
            <a:extLst>
              <a:ext uri="{FF2B5EF4-FFF2-40B4-BE49-F238E27FC236}">
                <a16:creationId xmlns:a16="http://schemas.microsoft.com/office/drawing/2014/main" id="{1E5279EE-70C1-4C4F-A07B-0AD116E6A7AD}"/>
              </a:ext>
            </a:extLst>
          </p:cNvPr>
          <p:cNvGrpSpPr/>
          <p:nvPr/>
        </p:nvGrpSpPr>
        <p:grpSpPr>
          <a:xfrm>
            <a:off x="1159357" y="2925195"/>
            <a:ext cx="6105140" cy="4746442"/>
            <a:chOff x="1159357" y="2925195"/>
            <a:chExt cx="6105140" cy="4746442"/>
          </a:xfrm>
        </p:grpSpPr>
        <p:pic>
          <p:nvPicPr>
            <p:cNvPr id="28" name="Object 10">
              <a:extLst>
                <a:ext uri="{FF2B5EF4-FFF2-40B4-BE49-F238E27FC236}">
                  <a16:creationId xmlns:a16="http://schemas.microsoft.com/office/drawing/2014/main" id="{C519C452-8728-B642-B7CE-FE233AD191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9357" y="2925195"/>
              <a:ext cx="6105140" cy="474644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6946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003">
            <a:extLst>
              <a:ext uri="{FF2B5EF4-FFF2-40B4-BE49-F238E27FC236}">
                <a16:creationId xmlns:a16="http://schemas.microsoft.com/office/drawing/2014/main" id="{2D10070F-0FDA-E44D-80B1-7D920D2C125D}"/>
              </a:ext>
            </a:extLst>
          </p:cNvPr>
          <p:cNvGrpSpPr/>
          <p:nvPr/>
        </p:nvGrpSpPr>
        <p:grpSpPr>
          <a:xfrm>
            <a:off x="1168400" y="2230163"/>
            <a:ext cx="5906648" cy="5394915"/>
            <a:chOff x="1448373" y="2445400"/>
            <a:chExt cx="5906648" cy="5394915"/>
          </a:xfrm>
        </p:grpSpPr>
        <p:pic>
          <p:nvPicPr>
            <p:cNvPr id="22" name="Object 10">
              <a:extLst>
                <a:ext uri="{FF2B5EF4-FFF2-40B4-BE49-F238E27FC236}">
                  <a16:creationId xmlns:a16="http://schemas.microsoft.com/office/drawing/2014/main" id="{68B06D0C-D13D-4E45-9BC4-6FBEA6F7A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48373" y="2445400"/>
              <a:ext cx="5906648" cy="5394915"/>
            </a:xfrm>
            <a:prstGeom prst="rect">
              <a:avLst/>
            </a:prstGeom>
          </p:spPr>
        </p:pic>
      </p:grpSp>
      <p:grpSp>
        <p:nvGrpSpPr>
          <p:cNvPr id="1001" name="그룹 1001"/>
          <p:cNvGrpSpPr/>
          <p:nvPr/>
        </p:nvGrpSpPr>
        <p:grpSpPr>
          <a:xfrm>
            <a:off x="8243519" y="2340341"/>
            <a:ext cx="430471" cy="430471"/>
            <a:chOff x="8243519" y="2340341"/>
            <a:chExt cx="430471" cy="43047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43519" y="2340341"/>
              <a:ext cx="430471" cy="430471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940657" y="2093369"/>
            <a:ext cx="10529808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5400" kern="0" spc="-300" dirty="0">
                <a:solidFill>
                  <a:srgbClr val="A179B6"/>
                </a:solidFill>
                <a:latin typeface="KoPubWorldDotum_Pro Bold" pitchFamily="34" charset="0"/>
                <a:cs typeface="KoPubWorldDotum_Pro Bold" pitchFamily="34" charset="0"/>
              </a:rPr>
              <a:t>미래 기후 예측</a:t>
            </a:r>
            <a:endParaRPr lang="en-US" sz="5400" dirty="0"/>
          </a:p>
        </p:txBody>
      </p:sp>
      <p:sp>
        <p:nvSpPr>
          <p:cNvPr id="6" name="Object 6"/>
          <p:cNvSpPr txBox="1"/>
          <p:nvPr/>
        </p:nvSpPr>
        <p:spPr>
          <a:xfrm>
            <a:off x="4914286" y="557846"/>
            <a:ext cx="8457143" cy="70741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kern="0" spc="600" dirty="0">
                <a:solidFill>
                  <a:srgbClr val="F5F5F5"/>
                </a:solidFill>
                <a:latin typeface="KoPubWorldDotum_Pro Bold" pitchFamily="34" charset="0"/>
                <a:cs typeface="KoPubWorldDotum_Pro Bold" pitchFamily="34" charset="0"/>
              </a:rPr>
              <a:t>RESEARCH BACKGROUND</a:t>
            </a:r>
            <a:endParaRPr lang="en-US" dirty="0"/>
          </a:p>
        </p:txBody>
      </p:sp>
      <p:grpSp>
        <p:nvGrpSpPr>
          <p:cNvPr id="1002" name="그룹 1002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8" name="Object 7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8940658" y="5751477"/>
            <a:ext cx="7899542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200" kern="0" spc="-100" dirty="0">
                <a:solidFill>
                  <a:srgbClr val="F5F5F5"/>
                </a:solidFill>
                <a:latin typeface="KoPubWorldDotum_Pro Light" pitchFamily="34" charset="0"/>
                <a:cs typeface="KoPubWorldDotum_Pro Light" pitchFamily="34" charset="0"/>
              </a:rPr>
              <a:t>사회경제적 측면에서 전주 지역 대설로 인해 발생할 수 있는 피해를 예방하기 위한 대책을 마련한다</a:t>
            </a:r>
            <a:endParaRPr lang="en-US" sz="2200" dirty="0"/>
          </a:p>
        </p:txBody>
      </p:sp>
      <p:grpSp>
        <p:nvGrpSpPr>
          <p:cNvPr id="1004" name="그룹 1004"/>
          <p:cNvGrpSpPr/>
          <p:nvPr/>
        </p:nvGrpSpPr>
        <p:grpSpPr>
          <a:xfrm>
            <a:off x="8243519" y="7484973"/>
            <a:ext cx="430471" cy="430471"/>
            <a:chOff x="8243519" y="7484973"/>
            <a:chExt cx="430471" cy="430471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43519" y="7484973"/>
              <a:ext cx="430471" cy="430471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8243519" y="4912386"/>
            <a:ext cx="430471" cy="430471"/>
            <a:chOff x="8243519" y="4912386"/>
            <a:chExt cx="430471" cy="430471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43519" y="4912386"/>
              <a:ext cx="430471" cy="430471"/>
            </a:xfrm>
            <a:prstGeom prst="rect">
              <a:avLst/>
            </a:prstGeom>
          </p:spPr>
        </p:pic>
      </p:grpSp>
      <p:sp>
        <p:nvSpPr>
          <p:cNvPr id="24" name="Object 23">
            <a:extLst>
              <a:ext uri="{FF2B5EF4-FFF2-40B4-BE49-F238E27FC236}">
                <a16:creationId xmlns:a16="http://schemas.microsoft.com/office/drawing/2014/main" id="{10BEB5B1-53ED-6C43-8A66-ED46234B5219}"/>
              </a:ext>
            </a:extLst>
          </p:cNvPr>
          <p:cNvSpPr txBox="1"/>
          <p:nvPr/>
        </p:nvSpPr>
        <p:spPr>
          <a:xfrm>
            <a:off x="8928162" y="4681835"/>
            <a:ext cx="10529808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5400" kern="0" spc="-300" dirty="0">
                <a:solidFill>
                  <a:srgbClr val="A179B6"/>
                </a:solidFill>
                <a:latin typeface="KoPubWorldDotum_Pro Bold" pitchFamily="34" charset="0"/>
                <a:cs typeface="KoPubWorldDotum_Pro Bold" pitchFamily="34" charset="0"/>
              </a:rPr>
              <a:t>대설 피해 예방</a:t>
            </a:r>
            <a:endParaRPr lang="en-US" sz="5400" dirty="0"/>
          </a:p>
        </p:txBody>
      </p:sp>
      <p:sp>
        <p:nvSpPr>
          <p:cNvPr id="20" name="Object 20"/>
          <p:cNvSpPr txBox="1"/>
          <p:nvPr/>
        </p:nvSpPr>
        <p:spPr>
          <a:xfrm>
            <a:off x="8940657" y="4675358"/>
            <a:ext cx="10529808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5400" kern="0" spc="-300" dirty="0">
                <a:solidFill>
                  <a:srgbClr val="F5F5F5"/>
                </a:solidFill>
                <a:latin typeface="KoPubWorldDotum_Pro Bold" pitchFamily="34" charset="0"/>
                <a:cs typeface="KoPubWorldDotum_Pro Bold" pitchFamily="34" charset="0"/>
              </a:rPr>
              <a:t>대설 피해 예방</a:t>
            </a:r>
            <a:endParaRPr lang="en-US" sz="5400" dirty="0"/>
          </a:p>
        </p:txBody>
      </p:sp>
      <p:sp>
        <p:nvSpPr>
          <p:cNvPr id="21" name="Object 21"/>
          <p:cNvSpPr txBox="1"/>
          <p:nvPr/>
        </p:nvSpPr>
        <p:spPr>
          <a:xfrm>
            <a:off x="8928162" y="7238544"/>
            <a:ext cx="10529808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5400" kern="0" spc="-300" dirty="0">
                <a:solidFill>
                  <a:srgbClr val="A179B6"/>
                </a:solidFill>
                <a:latin typeface="KoPubWorldDotum_Pro Bold" pitchFamily="34" charset="0"/>
                <a:cs typeface="KoPubWorldDotum_Pro Bold" pitchFamily="34" charset="0"/>
              </a:rPr>
              <a:t>강설 관련 연구 보충</a:t>
            </a:r>
            <a:endParaRPr lang="en-US" sz="5400" dirty="0"/>
          </a:p>
        </p:txBody>
      </p:sp>
      <p:grpSp>
        <p:nvGrpSpPr>
          <p:cNvPr id="25" name="그룹 1007">
            <a:extLst>
              <a:ext uri="{FF2B5EF4-FFF2-40B4-BE49-F238E27FC236}">
                <a16:creationId xmlns:a16="http://schemas.microsoft.com/office/drawing/2014/main" id="{AC0D58CB-3B29-4ABD-B35D-094D477770D9}"/>
              </a:ext>
            </a:extLst>
          </p:cNvPr>
          <p:cNvGrpSpPr/>
          <p:nvPr/>
        </p:nvGrpSpPr>
        <p:grpSpPr>
          <a:xfrm>
            <a:off x="8256014" y="4904476"/>
            <a:ext cx="430471" cy="430471"/>
            <a:chOff x="8243519" y="2340341"/>
            <a:chExt cx="430471" cy="430471"/>
          </a:xfrm>
        </p:grpSpPr>
        <p:pic>
          <p:nvPicPr>
            <p:cNvPr id="26" name="Object 25">
              <a:extLst>
                <a:ext uri="{FF2B5EF4-FFF2-40B4-BE49-F238E27FC236}">
                  <a16:creationId xmlns:a16="http://schemas.microsoft.com/office/drawing/2014/main" id="{A571BB4D-CE26-490C-970C-70B97E6474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43519" y="2340341"/>
              <a:ext cx="430471" cy="43047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6946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21">
            <a:extLst>
              <a:ext uri="{FF2B5EF4-FFF2-40B4-BE49-F238E27FC236}">
                <a16:creationId xmlns:a16="http://schemas.microsoft.com/office/drawing/2014/main" id="{C31CA4B5-D55C-1B43-8D2C-A300D631FC25}"/>
              </a:ext>
            </a:extLst>
          </p:cNvPr>
          <p:cNvSpPr txBox="1"/>
          <p:nvPr/>
        </p:nvSpPr>
        <p:spPr>
          <a:xfrm>
            <a:off x="8940657" y="7222603"/>
            <a:ext cx="10529808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5400" kern="0" spc="-300" dirty="0">
                <a:solidFill>
                  <a:srgbClr val="A179B6"/>
                </a:solidFill>
                <a:latin typeface="KoPubWorldDotum_Pro Bold" pitchFamily="34" charset="0"/>
                <a:cs typeface="KoPubWorldDotum_Pro Bold" pitchFamily="34" charset="0"/>
              </a:rPr>
              <a:t>강설 관련 연구 보충</a:t>
            </a:r>
            <a:endParaRPr lang="en-US" sz="5400" dirty="0"/>
          </a:p>
        </p:txBody>
      </p:sp>
      <p:grpSp>
        <p:nvGrpSpPr>
          <p:cNvPr id="1001" name="그룹 1001"/>
          <p:cNvGrpSpPr/>
          <p:nvPr/>
        </p:nvGrpSpPr>
        <p:grpSpPr>
          <a:xfrm>
            <a:off x="8243519" y="7484973"/>
            <a:ext cx="430471" cy="430471"/>
            <a:chOff x="8243519" y="7484973"/>
            <a:chExt cx="430471" cy="43047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43519" y="7484973"/>
              <a:ext cx="430471" cy="430471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914286" y="557846"/>
            <a:ext cx="8457143" cy="70741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kern="0" spc="600" dirty="0">
                <a:solidFill>
                  <a:srgbClr val="F5F5F5"/>
                </a:solidFill>
                <a:latin typeface="KoPubWorldDotum_Pro Bold" pitchFamily="34" charset="0"/>
                <a:cs typeface="KoPubWorldDotum_Pro Bold" pitchFamily="34" charset="0"/>
              </a:rPr>
              <a:t>RESEARCH BACKGROUND</a:t>
            </a:r>
            <a:endParaRPr lang="en-US" dirty="0"/>
          </a:p>
        </p:txBody>
      </p:sp>
      <p:grpSp>
        <p:nvGrpSpPr>
          <p:cNvPr id="1002" name="그룹 1002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187553" y="3266216"/>
            <a:ext cx="6200849" cy="3753281"/>
            <a:chOff x="1187553" y="3266216"/>
            <a:chExt cx="6200849" cy="3753281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87553" y="3266216"/>
              <a:ext cx="6200849" cy="3753281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8243519" y="2340341"/>
            <a:ext cx="430471" cy="430471"/>
            <a:chOff x="8243519" y="2340341"/>
            <a:chExt cx="430471" cy="430471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43519" y="2340341"/>
              <a:ext cx="430471" cy="430471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8940657" y="2093369"/>
            <a:ext cx="10529808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5400" kern="0" spc="-300" dirty="0">
                <a:solidFill>
                  <a:srgbClr val="A179B6"/>
                </a:solidFill>
                <a:latin typeface="KoPubWorldDotum_Pro Bold" pitchFamily="34" charset="0"/>
                <a:cs typeface="KoPubWorldDotum_Pro Bold" pitchFamily="34" charset="0"/>
              </a:rPr>
              <a:t>미래 기후 예측</a:t>
            </a:r>
            <a:endParaRPr lang="en-US" sz="5400" dirty="0"/>
          </a:p>
        </p:txBody>
      </p:sp>
      <p:sp>
        <p:nvSpPr>
          <p:cNvPr id="16" name="Object 16"/>
          <p:cNvSpPr txBox="1"/>
          <p:nvPr/>
        </p:nvSpPr>
        <p:spPr>
          <a:xfrm>
            <a:off x="8940657" y="8314658"/>
            <a:ext cx="8128143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200" kern="0" spc="-100" dirty="0" err="1">
                <a:solidFill>
                  <a:srgbClr val="F5F5F5"/>
                </a:solidFill>
                <a:latin typeface="KoPubWorldDotum_Pro Light" pitchFamily="34" charset="0"/>
                <a:cs typeface="KoPubWorldDotum_Pro Light" pitchFamily="34" charset="0"/>
              </a:rPr>
              <a:t>전주시</a:t>
            </a:r>
            <a:r>
              <a:rPr lang="en-US" sz="2200" kern="0" spc="-100" dirty="0">
                <a:solidFill>
                  <a:srgbClr val="F5F5F5"/>
                </a:solidFill>
                <a:latin typeface="KoPubWorldDotum_Pro Light" pitchFamily="34" charset="0"/>
                <a:cs typeface="KoPubWorldDotum_Pro Light" pitchFamily="34" charset="0"/>
              </a:rPr>
              <a:t> </a:t>
            </a:r>
            <a:r>
              <a:rPr lang="ko-KR" altLang="en-US" sz="2200" kern="0" spc="-100" dirty="0" err="1">
                <a:solidFill>
                  <a:srgbClr val="F5F5F5"/>
                </a:solidFill>
                <a:latin typeface="KoPubWorldDotum_Pro Light" pitchFamily="34" charset="0"/>
                <a:cs typeface="KoPubWorldDotum_Pro Light" pitchFamily="34" charset="0"/>
              </a:rPr>
              <a:t>최심</a:t>
            </a:r>
            <a:r>
              <a:rPr lang="en-US" sz="2200" kern="0" spc="-100" dirty="0" err="1">
                <a:solidFill>
                  <a:srgbClr val="F5F5F5"/>
                </a:solidFill>
                <a:latin typeface="KoPubWorldDotum_Pro Light" pitchFamily="34" charset="0"/>
                <a:cs typeface="KoPubWorldDotum_Pro Light" pitchFamily="34" charset="0"/>
              </a:rPr>
              <a:t>적설</a:t>
            </a:r>
            <a:r>
              <a:rPr lang="en-US" sz="2200" kern="0" spc="-100" dirty="0">
                <a:solidFill>
                  <a:srgbClr val="F5F5F5"/>
                </a:solidFill>
                <a:latin typeface="KoPubWorldDotum_Pro Light" pitchFamily="34" charset="0"/>
                <a:cs typeface="KoPubWorldDotum_Pro Light" pitchFamily="34" charset="0"/>
              </a:rPr>
              <a:t>, </a:t>
            </a:r>
            <a:r>
              <a:rPr lang="ko-KR" altLang="en-US" sz="2200" kern="0" spc="-100" dirty="0">
                <a:solidFill>
                  <a:srgbClr val="F5F5F5"/>
                </a:solidFill>
                <a:latin typeface="KoPubWorldDotum_Pro Light" pitchFamily="34" charset="0"/>
                <a:cs typeface="KoPubWorldDotum_Pro Light" pitchFamily="34" charset="0"/>
              </a:rPr>
              <a:t>눈</a:t>
            </a:r>
            <a:r>
              <a:rPr lang="en-US" sz="2200" kern="0" spc="-100" dirty="0" err="1">
                <a:solidFill>
                  <a:srgbClr val="F5F5F5"/>
                </a:solidFill>
                <a:latin typeface="KoPubWorldDotum_Pro Light" pitchFamily="34" charset="0"/>
                <a:cs typeface="KoPubWorldDotum_Pro Light" pitchFamily="34" charset="0"/>
              </a:rPr>
              <a:t>일수</a:t>
            </a:r>
            <a:r>
              <a:rPr lang="en-US" sz="2200" kern="0" spc="-100" dirty="0">
                <a:solidFill>
                  <a:srgbClr val="F5F5F5"/>
                </a:solidFill>
                <a:latin typeface="KoPubWorldDotum_Pro Light" pitchFamily="34" charset="0"/>
                <a:cs typeface="KoPubWorldDotum_Pro Light" pitchFamily="34" charset="0"/>
              </a:rPr>
              <a:t> 자료와 전 지구 해양 및 대기 시스템 간의 통계학적 연관성을 분석하여 부족한 강설 관련 연구 내용을 보충한다</a:t>
            </a:r>
            <a:endParaRPr lang="en-US" sz="2200" dirty="0"/>
          </a:p>
        </p:txBody>
      </p:sp>
      <p:grpSp>
        <p:nvGrpSpPr>
          <p:cNvPr id="1005" name="그룹 1005"/>
          <p:cNvGrpSpPr/>
          <p:nvPr/>
        </p:nvGrpSpPr>
        <p:grpSpPr>
          <a:xfrm>
            <a:off x="8243519" y="4912386"/>
            <a:ext cx="430471" cy="430471"/>
            <a:chOff x="8243519" y="4912386"/>
            <a:chExt cx="430471" cy="430471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43519" y="4912386"/>
              <a:ext cx="430471" cy="430471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8940657" y="4675358"/>
            <a:ext cx="10529808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5400" kern="0" spc="-300" dirty="0">
                <a:solidFill>
                  <a:srgbClr val="A179B6"/>
                </a:solidFill>
                <a:latin typeface="KoPubWorldDotum_Pro Bold" pitchFamily="34" charset="0"/>
                <a:cs typeface="KoPubWorldDotum_Pro Bold" pitchFamily="34" charset="0"/>
              </a:rPr>
              <a:t>대설 피해 예방</a:t>
            </a:r>
            <a:endParaRPr lang="en-US" sz="5400" dirty="0"/>
          </a:p>
        </p:txBody>
      </p:sp>
      <p:grpSp>
        <p:nvGrpSpPr>
          <p:cNvPr id="1006" name="그룹 1006"/>
          <p:cNvGrpSpPr/>
          <p:nvPr/>
        </p:nvGrpSpPr>
        <p:grpSpPr>
          <a:xfrm>
            <a:off x="8243519" y="7484973"/>
            <a:ext cx="430471" cy="430471"/>
            <a:chOff x="8243519" y="7484973"/>
            <a:chExt cx="430471" cy="430471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43519" y="7484973"/>
              <a:ext cx="430471" cy="430471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8928162" y="7238544"/>
            <a:ext cx="10529808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5400" kern="0" spc="-300" dirty="0">
                <a:solidFill>
                  <a:srgbClr val="F5F5F5"/>
                </a:solidFill>
                <a:latin typeface="KoPubWorldDotum_Pro Bold" pitchFamily="34" charset="0"/>
                <a:cs typeface="KoPubWorldDotum_Pro Bold" pitchFamily="34" charset="0"/>
              </a:rPr>
              <a:t>강설 관련 연구 보충</a:t>
            </a:r>
            <a:endParaRPr lang="en-US" sz="54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14286" y="557846"/>
            <a:ext cx="8457143" cy="6216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CONTENTS</a:t>
            </a:r>
            <a:endParaRPr lang="en-US" dirty="0"/>
          </a:p>
        </p:txBody>
      </p:sp>
      <p:grpSp>
        <p:nvGrpSpPr>
          <p:cNvPr id="1001" name="그룹 1001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537998" y="2004030"/>
            <a:ext cx="4863795" cy="3670018"/>
            <a:chOff x="1572771" y="2237522"/>
            <a:chExt cx="4235985" cy="3345955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72771" y="2237522"/>
              <a:ext cx="4235985" cy="3345955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826077" y="3223500"/>
            <a:ext cx="4296035" cy="2268958"/>
            <a:chOff x="1799965" y="3079096"/>
            <a:chExt cx="3781596" cy="2268958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99965" y="3079096"/>
              <a:ext cx="3781596" cy="2268958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799963" y="2427477"/>
            <a:ext cx="601319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400" b="1" kern="0" spc="-1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01. Data Download &amp; Preprocessing</a:t>
            </a:r>
            <a:endParaRPr lang="en-US" sz="2400" b="1" dirty="0"/>
          </a:p>
        </p:txBody>
      </p:sp>
      <p:grpSp>
        <p:nvGrpSpPr>
          <p:cNvPr id="1004" name="그룹 1004"/>
          <p:cNvGrpSpPr/>
          <p:nvPr/>
        </p:nvGrpSpPr>
        <p:grpSpPr>
          <a:xfrm>
            <a:off x="6904415" y="5917390"/>
            <a:ext cx="4863600" cy="3668400"/>
            <a:chOff x="7024865" y="6499706"/>
            <a:chExt cx="4235985" cy="2932308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24865" y="6499706"/>
              <a:ext cx="4235985" cy="2932308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7240346" y="6168157"/>
            <a:ext cx="289442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400" b="1" kern="0" spc="-1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02. 자료 분석 및 결과</a:t>
            </a:r>
            <a:endParaRPr lang="en-US" sz="2400" b="1" dirty="0"/>
          </a:p>
        </p:txBody>
      </p:sp>
      <p:grpSp>
        <p:nvGrpSpPr>
          <p:cNvPr id="1005" name="그룹 1005"/>
          <p:cNvGrpSpPr/>
          <p:nvPr/>
        </p:nvGrpSpPr>
        <p:grpSpPr>
          <a:xfrm>
            <a:off x="7199403" y="6981075"/>
            <a:ext cx="4294800" cy="2268000"/>
            <a:chOff x="7261583" y="7320162"/>
            <a:chExt cx="3738382" cy="1864749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61583" y="7320162"/>
              <a:ext cx="3738382" cy="1864749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2459499" y="2005648"/>
            <a:ext cx="4863600" cy="3668400"/>
            <a:chOff x="12465564" y="2237522"/>
            <a:chExt cx="4235985" cy="3345955"/>
          </a:xfrm>
        </p:grpSpPr>
        <p:pic>
          <p:nvPicPr>
            <p:cNvPr id="25" name="Object 2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465564" y="2237522"/>
              <a:ext cx="4235985" cy="3345955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2692758" y="3079096"/>
            <a:ext cx="4294800" cy="2268958"/>
            <a:chOff x="12692758" y="3079096"/>
            <a:chExt cx="3781596" cy="2268958"/>
          </a:xfrm>
        </p:grpSpPr>
        <p:pic>
          <p:nvPicPr>
            <p:cNvPr id="28" name="Object 27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692758" y="3079096"/>
              <a:ext cx="3781596" cy="2268958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12692758" y="2340122"/>
            <a:ext cx="289442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400" b="1" kern="0" spc="-1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03. 결론</a:t>
            </a:r>
            <a:endParaRPr lang="en-US" sz="2400" b="1" dirty="0"/>
          </a:p>
        </p:txBody>
      </p:sp>
      <p:pic>
        <p:nvPicPr>
          <p:cNvPr id="33" name="Object 13">
            <a:extLst>
              <a:ext uri="{FF2B5EF4-FFF2-40B4-BE49-F238E27FC236}">
                <a16:creationId xmlns:a16="http://schemas.microsoft.com/office/drawing/2014/main" id="{12DE6406-395C-6344-9FF4-EC076FBC6137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53287" y="5686864"/>
            <a:ext cx="1951913" cy="933665"/>
          </a:xfrm>
          <a:prstGeom prst="rect">
            <a:avLst/>
          </a:prstGeom>
        </p:spPr>
      </p:pic>
      <p:pic>
        <p:nvPicPr>
          <p:cNvPr id="35" name="Object 15">
            <a:extLst>
              <a:ext uri="{FF2B5EF4-FFF2-40B4-BE49-F238E27FC236}">
                <a16:creationId xmlns:a16="http://schemas.microsoft.com/office/drawing/2014/main" id="{284C0C10-1552-1748-83DD-45AB3E298646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979153" y="2171925"/>
            <a:ext cx="3482013" cy="896051"/>
          </a:xfrm>
          <a:prstGeom prst="rect">
            <a:avLst/>
          </a:prstGeom>
        </p:spPr>
      </p:pic>
      <p:pic>
        <p:nvPicPr>
          <p:cNvPr id="36" name="Object 30">
            <a:extLst>
              <a:ext uri="{FF2B5EF4-FFF2-40B4-BE49-F238E27FC236}">
                <a16:creationId xmlns:a16="http://schemas.microsoft.com/office/drawing/2014/main" id="{DCF8E28C-E433-F54D-81AC-7779C73894F1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0225570" y="5143500"/>
            <a:ext cx="9268874" cy="5049329"/>
          </a:xfrm>
          <a:prstGeom prst="rect">
            <a:avLst/>
          </a:prstGeom>
        </p:spPr>
      </p:pic>
      <p:pic>
        <p:nvPicPr>
          <p:cNvPr id="37" name="Object 31">
            <a:extLst>
              <a:ext uri="{FF2B5EF4-FFF2-40B4-BE49-F238E27FC236}">
                <a16:creationId xmlns:a16="http://schemas.microsoft.com/office/drawing/2014/main" id="{89787EE9-5CF0-EC45-90E1-39D4AFAB9256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2442439" y="5698116"/>
            <a:ext cx="2070800" cy="916317"/>
          </a:xfrm>
          <a:prstGeom prst="rect">
            <a:avLst/>
          </a:prstGeom>
        </p:spPr>
      </p:pic>
      <p:pic>
        <p:nvPicPr>
          <p:cNvPr id="27" name="Object 12">
            <a:extLst>
              <a:ext uri="{FF2B5EF4-FFF2-40B4-BE49-F238E27FC236}">
                <a16:creationId xmlns:a16="http://schemas.microsoft.com/office/drawing/2014/main" id="{55446CA4-7510-4FFF-9F16-8ACA73D468FF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-645199" y="5143500"/>
            <a:ext cx="9171161" cy="4959647"/>
          </a:xfrm>
          <a:prstGeom prst="rect">
            <a:avLst/>
          </a:prstGeom>
        </p:spPr>
      </p:pic>
      <p:pic>
        <p:nvPicPr>
          <p:cNvPr id="29" name="Object 14">
            <a:extLst>
              <a:ext uri="{FF2B5EF4-FFF2-40B4-BE49-F238E27FC236}">
                <a16:creationId xmlns:a16="http://schemas.microsoft.com/office/drawing/2014/main" id="{6C3F832D-FF0A-45D9-B63A-D0C3FC1AC7AF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788542" y="1630818"/>
            <a:ext cx="9099471" cy="49596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813657" y="2953639"/>
            <a:ext cx="20695058" cy="4377358"/>
            <a:chOff x="-813657" y="2953639"/>
            <a:chExt cx="20695058" cy="4377358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13657" y="2953639"/>
              <a:ext cx="20695058" cy="4377358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-1549070" y="4481141"/>
            <a:ext cx="21383851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8000" kern="0" spc="-400" dirty="0">
                <a:solidFill>
                  <a:srgbClr val="694680"/>
                </a:solidFill>
                <a:latin typeface="KoPubWorldDotum_Pro Bold"/>
                <a:cs typeface="KoPubWorldDotum_Pro Bold" pitchFamily="34" charset="0"/>
              </a:rPr>
              <a:t>01</a:t>
            </a:r>
            <a:r>
              <a:rPr lang="en-US" altLang="ko-KR" sz="8000" kern="0" spc="-400" dirty="0">
                <a:solidFill>
                  <a:srgbClr val="694680"/>
                </a:solidFill>
                <a:latin typeface="KoPubWorldDotum_Pro Bold"/>
                <a:cs typeface="KoPubWorldDotum_Pro Bold" pitchFamily="34" charset="0"/>
              </a:rPr>
              <a:t>.</a:t>
            </a:r>
            <a:r>
              <a:rPr lang="en-US" sz="8000" kern="0" spc="-400" dirty="0">
                <a:solidFill>
                  <a:srgbClr val="A179B6"/>
                </a:solidFill>
                <a:latin typeface="KoPubWorldDotum_Pro Bold"/>
                <a:cs typeface="KoPubWorldDotum_Pro Bold" pitchFamily="34" charset="0"/>
              </a:rPr>
              <a:t>  Data Download &amp; Preprocessing</a:t>
            </a:r>
            <a:endParaRPr lang="en-US" sz="8000" dirty="0">
              <a:latin typeface="KoPubWorldDotum_Pro Bold"/>
            </a:endParaRPr>
          </a:p>
        </p:txBody>
      </p:sp>
      <p:grpSp>
        <p:nvGrpSpPr>
          <p:cNvPr id="1003" name="그룹 1003"/>
          <p:cNvGrpSpPr/>
          <p:nvPr/>
        </p:nvGrpSpPr>
        <p:grpSpPr>
          <a:xfrm>
            <a:off x="-1066667" y="9099730"/>
            <a:ext cx="19352381" cy="47085"/>
            <a:chOff x="-1066667" y="9099730"/>
            <a:chExt cx="19352381" cy="47085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1066667" y="9099730"/>
              <a:ext cx="19352381" cy="4708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3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0" accel="100000" fill="hold">
                                          <p:stCondLst>
                                            <p:cond delay="63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1976834"/>
            <a:ext cx="11709457" cy="8310166"/>
            <a:chOff x="0" y="1976834"/>
            <a:chExt cx="11709457" cy="8308880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976834"/>
              <a:ext cx="11709457" cy="8308880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343400" y="4153150"/>
            <a:ext cx="8399915" cy="1752351"/>
          </a:xfrm>
          <a:prstGeom prst="rect">
            <a:avLst/>
          </a:prstGeom>
        </p:spPr>
      </p:pic>
      <p:pic>
        <p:nvPicPr>
          <p:cNvPr id="6" name="Object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" y="3701346"/>
            <a:ext cx="5303616" cy="680154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404131" y="4275351"/>
            <a:ext cx="6171429" cy="14689"/>
            <a:chOff x="404131" y="4275351"/>
            <a:chExt cx="6171429" cy="14689"/>
          </a:xfrm>
        </p:grpSpPr>
        <p:pic>
          <p:nvPicPr>
            <p:cNvPr id="8" name="Object 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4131" y="4275351"/>
              <a:ext cx="6171429" cy="14689"/>
            </a:xfrm>
            <a:prstGeom prst="rect">
              <a:avLst/>
            </a:prstGeom>
          </p:spPr>
        </p:pic>
      </p:grpSp>
      <p:sp>
        <p:nvSpPr>
          <p:cNvPr id="2" name="직사각형 1">
            <a:extLst>
              <a:ext uri="{FF2B5EF4-FFF2-40B4-BE49-F238E27FC236}">
                <a16:creationId xmlns:a16="http://schemas.microsoft.com/office/drawing/2014/main" id="{894333C6-3BFC-4677-9009-1880759ECF2C}"/>
              </a:ext>
            </a:extLst>
          </p:cNvPr>
          <p:cNvSpPr/>
          <p:nvPr/>
        </p:nvSpPr>
        <p:spPr>
          <a:xfrm>
            <a:off x="11582400" y="2116956"/>
            <a:ext cx="6705600" cy="8170044"/>
          </a:xfrm>
          <a:prstGeom prst="rect">
            <a:avLst/>
          </a:prstGeom>
          <a:solidFill>
            <a:srgbClr val="694680"/>
          </a:solidFill>
          <a:ln>
            <a:solidFill>
              <a:srgbClr val="6946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Object 5">
            <a:extLst>
              <a:ext uri="{FF2B5EF4-FFF2-40B4-BE49-F238E27FC236}">
                <a16:creationId xmlns:a16="http://schemas.microsoft.com/office/drawing/2014/main" id="{CEBBBC47-82AE-444F-AAAE-2BC82C241BF1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329122" y="5859247"/>
            <a:ext cx="5511713" cy="36424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F26417BD-D1C9-4974-93F1-1147B388605F}"/>
              </a:ext>
            </a:extLst>
          </p:cNvPr>
          <p:cNvSpPr/>
          <p:nvPr/>
        </p:nvSpPr>
        <p:spPr>
          <a:xfrm>
            <a:off x="0" y="1211292"/>
            <a:ext cx="18288000" cy="9105899"/>
          </a:xfrm>
          <a:prstGeom prst="rect">
            <a:avLst/>
          </a:prstGeom>
          <a:solidFill>
            <a:srgbClr val="694680"/>
          </a:solidFill>
          <a:ln>
            <a:solidFill>
              <a:srgbClr val="6946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001" name="그룹 1001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pic>
        <p:nvPicPr>
          <p:cNvPr id="7" name="Object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29037" y="4081685"/>
            <a:ext cx="5112516" cy="1474379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1297436" y="8207390"/>
            <a:ext cx="430471" cy="430471"/>
            <a:chOff x="1297436" y="8207390"/>
            <a:chExt cx="430471" cy="430471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97436" y="8207390"/>
              <a:ext cx="430471" cy="430471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297436" y="8738590"/>
            <a:ext cx="430471" cy="430471"/>
            <a:chOff x="1297436" y="8738590"/>
            <a:chExt cx="430471" cy="430471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7436" y="8738590"/>
              <a:ext cx="430471" cy="430471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297436" y="7676190"/>
            <a:ext cx="430471" cy="430471"/>
            <a:chOff x="1297436" y="7676190"/>
            <a:chExt cx="430471" cy="430471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7436" y="7676190"/>
              <a:ext cx="430471" cy="430471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638491" y="1568573"/>
            <a:ext cx="7148569" cy="7148569"/>
            <a:chOff x="638491" y="1568573"/>
            <a:chExt cx="7148569" cy="7148569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8491" y="1568573"/>
              <a:ext cx="7148569" cy="7148569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8038984" y="5209397"/>
            <a:ext cx="6171429" cy="14689"/>
            <a:chOff x="8038984" y="5209397"/>
            <a:chExt cx="6171429" cy="14689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038984" y="5209397"/>
              <a:ext cx="6171429" cy="14689"/>
            </a:xfrm>
            <a:prstGeom prst="rect">
              <a:avLst/>
            </a:prstGeom>
          </p:spPr>
        </p:pic>
      </p:grpSp>
      <p:grpSp>
        <p:nvGrpSpPr>
          <p:cNvPr id="19" name="그룹 1002">
            <a:extLst>
              <a:ext uri="{FF2B5EF4-FFF2-40B4-BE49-F238E27FC236}">
                <a16:creationId xmlns:a16="http://schemas.microsoft.com/office/drawing/2014/main" id="{C307260B-CCE5-E649-937B-A16494E804C5}"/>
              </a:ext>
            </a:extLst>
          </p:cNvPr>
          <p:cNvGrpSpPr/>
          <p:nvPr/>
        </p:nvGrpSpPr>
        <p:grpSpPr>
          <a:xfrm>
            <a:off x="1297436" y="7658100"/>
            <a:ext cx="430471" cy="430471"/>
            <a:chOff x="1297436" y="8207390"/>
            <a:chExt cx="430471" cy="430471"/>
          </a:xfrm>
        </p:grpSpPr>
        <p:pic>
          <p:nvPicPr>
            <p:cNvPr id="20" name="Object 8">
              <a:extLst>
                <a:ext uri="{FF2B5EF4-FFF2-40B4-BE49-F238E27FC236}">
                  <a16:creationId xmlns:a16="http://schemas.microsoft.com/office/drawing/2014/main" id="{47CFE8EE-FAFB-8F4D-BE63-3B06F7829D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97436" y="8207390"/>
              <a:ext cx="430471" cy="430471"/>
            </a:xfrm>
            <a:prstGeom prst="rect">
              <a:avLst/>
            </a:prstGeom>
          </p:spPr>
        </p:pic>
      </p:grpSp>
      <p:grpSp>
        <p:nvGrpSpPr>
          <p:cNvPr id="22" name="그룹 1003">
            <a:extLst>
              <a:ext uri="{FF2B5EF4-FFF2-40B4-BE49-F238E27FC236}">
                <a16:creationId xmlns:a16="http://schemas.microsoft.com/office/drawing/2014/main" id="{3391B6AA-955E-D442-86BB-436AA590B5A7}"/>
              </a:ext>
            </a:extLst>
          </p:cNvPr>
          <p:cNvGrpSpPr/>
          <p:nvPr/>
        </p:nvGrpSpPr>
        <p:grpSpPr>
          <a:xfrm>
            <a:off x="1297436" y="8191500"/>
            <a:ext cx="430471" cy="430471"/>
            <a:chOff x="1297436" y="8738590"/>
            <a:chExt cx="430471" cy="430471"/>
          </a:xfrm>
        </p:grpSpPr>
        <p:pic>
          <p:nvPicPr>
            <p:cNvPr id="23" name="Object 11">
              <a:extLst>
                <a:ext uri="{FF2B5EF4-FFF2-40B4-BE49-F238E27FC236}">
                  <a16:creationId xmlns:a16="http://schemas.microsoft.com/office/drawing/2014/main" id="{DBAE0B73-47AD-2A41-8ACC-84C3522F2E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7436" y="8738590"/>
              <a:ext cx="430471" cy="430471"/>
            </a:xfrm>
            <a:prstGeom prst="rect">
              <a:avLst/>
            </a:prstGeom>
          </p:spPr>
        </p:pic>
      </p:grpSp>
      <p:pic>
        <p:nvPicPr>
          <p:cNvPr id="24" name="Object 1">
            <a:extLst>
              <a:ext uri="{FF2B5EF4-FFF2-40B4-BE49-F238E27FC236}">
                <a16:creationId xmlns:a16="http://schemas.microsoft.com/office/drawing/2014/main" id="{FD652B91-4EC6-420A-BF37-742A7BBDCE64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278096" y="571591"/>
            <a:ext cx="3695673" cy="609509"/>
          </a:xfrm>
          <a:prstGeom prst="rect">
            <a:avLst/>
          </a:prstGeom>
        </p:spPr>
      </p:pic>
      <p:pic>
        <p:nvPicPr>
          <p:cNvPr id="25" name="Object 5">
            <a:extLst>
              <a:ext uri="{FF2B5EF4-FFF2-40B4-BE49-F238E27FC236}">
                <a16:creationId xmlns:a16="http://schemas.microsoft.com/office/drawing/2014/main" id="{AA2AEDB0-32E3-47D2-8162-1AB708850D96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007161" y="229686"/>
            <a:ext cx="4356683" cy="5587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277572-759D-48DD-AF90-EF31BB38FC19}"/>
              </a:ext>
            </a:extLst>
          </p:cNvPr>
          <p:cNvSpPr txBox="1"/>
          <p:nvPr/>
        </p:nvSpPr>
        <p:spPr>
          <a:xfrm>
            <a:off x="7946650" y="5655412"/>
            <a:ext cx="9372672" cy="2136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KoPubWorldDotum_Pro Medium"/>
                <a:ea typeface="함초롬바탕"/>
              </a:rPr>
              <a:t> </a:t>
            </a:r>
            <a:r>
              <a:rPr lang="ko-KR" altLang="en-US" sz="1700" kern="0" spc="0" dirty="0">
                <a:solidFill>
                  <a:schemeClr val="bg1"/>
                </a:solidFill>
                <a:effectLst/>
                <a:latin typeface="KoPubWorldDotum_Pro Bold"/>
                <a:ea typeface="함초롬바탕"/>
              </a:rPr>
              <a:t>본 연구에서는 전주시 겨울철 강설에 영향을 미치는 기후 특성을 분석하기 위해 </a:t>
            </a:r>
            <a:r>
              <a:rPr lang="en-US" altLang="ko-KR" sz="1700" kern="0" spc="0" dirty="0">
                <a:solidFill>
                  <a:schemeClr val="bg1"/>
                </a:solidFill>
                <a:effectLst/>
                <a:latin typeface="KoPubWorldDotum_Pro Bold"/>
              </a:rPr>
              <a:t>1983~2021</a:t>
            </a:r>
            <a:r>
              <a:rPr lang="ko-KR" altLang="en-US" sz="1700" kern="0" spc="0" dirty="0">
                <a:solidFill>
                  <a:schemeClr val="bg1"/>
                </a:solidFill>
                <a:effectLst/>
                <a:latin typeface="KoPubWorldDotum_Pro Bold"/>
                <a:ea typeface="함초롬바탕"/>
              </a:rPr>
              <a:t>년</a:t>
            </a:r>
            <a:r>
              <a:rPr lang="en-US" altLang="ko-KR" sz="1700" kern="0" spc="0" dirty="0">
                <a:solidFill>
                  <a:schemeClr val="bg1"/>
                </a:solidFill>
                <a:effectLst/>
                <a:latin typeface="KoPubWorldDotum_Pro Bold"/>
              </a:rPr>
              <a:t>, </a:t>
            </a:r>
            <a:r>
              <a:rPr lang="ko-KR" altLang="en-US" sz="1700" kern="0" spc="0" dirty="0">
                <a:solidFill>
                  <a:schemeClr val="bg1"/>
                </a:solidFill>
                <a:effectLst/>
                <a:latin typeface="KoPubWorldDotum_Pro Bold"/>
                <a:ea typeface="함초롬바탕"/>
              </a:rPr>
              <a:t>총 </a:t>
            </a:r>
            <a:r>
              <a:rPr lang="en-US" altLang="ko-KR" sz="1700" kern="0" spc="0" dirty="0">
                <a:solidFill>
                  <a:schemeClr val="bg1"/>
                </a:solidFill>
                <a:effectLst/>
                <a:latin typeface="KoPubWorldDotum_Pro Bold"/>
              </a:rPr>
              <a:t>38</a:t>
            </a:r>
            <a:r>
              <a:rPr lang="ko-KR" altLang="en-US" sz="1700" kern="0" spc="0" dirty="0">
                <a:solidFill>
                  <a:schemeClr val="bg1"/>
                </a:solidFill>
                <a:effectLst/>
                <a:latin typeface="KoPubWorldDotum_Pro Bold"/>
                <a:ea typeface="함초롬바탕"/>
              </a:rPr>
              <a:t>년간의 전주시 </a:t>
            </a:r>
            <a:r>
              <a:rPr lang="en-US" altLang="ko-KR" sz="1700" kern="0" spc="0" dirty="0">
                <a:solidFill>
                  <a:schemeClr val="bg1"/>
                </a:solidFill>
                <a:effectLst/>
                <a:latin typeface="KoPubWorldDotum_Pro Bold"/>
              </a:rPr>
              <a:t>December ~ February</a:t>
            </a:r>
            <a:r>
              <a:rPr lang="ko-KR" altLang="en-US" sz="1700" kern="0" spc="0" dirty="0">
                <a:solidFill>
                  <a:schemeClr val="bg1"/>
                </a:solidFill>
                <a:effectLst/>
                <a:latin typeface="KoPubWorldDotum_Pro Bold"/>
                <a:ea typeface="함초롬바탕"/>
              </a:rPr>
              <a:t>의 월별 </a:t>
            </a:r>
            <a:r>
              <a:rPr lang="ko-KR" altLang="en-US" sz="1700" kern="0" spc="0" dirty="0" err="1">
                <a:solidFill>
                  <a:schemeClr val="bg1"/>
                </a:solidFill>
                <a:effectLst/>
                <a:latin typeface="KoPubWorldDotum_Pro Bold"/>
                <a:ea typeface="함초롬바탕"/>
              </a:rPr>
              <a:t>눈일수</a:t>
            </a:r>
            <a:r>
              <a:rPr lang="ko-KR" altLang="en-US" sz="1700" kern="0" spc="0" dirty="0">
                <a:solidFill>
                  <a:schemeClr val="bg1"/>
                </a:solidFill>
                <a:effectLst/>
                <a:latin typeface="KoPubWorldDotum_Pro Bold"/>
                <a:ea typeface="함초롬바탕"/>
              </a:rPr>
              <a:t> 및 일별 </a:t>
            </a:r>
            <a:r>
              <a:rPr lang="ko-KR" altLang="en-US" sz="1700" kern="0" spc="0" dirty="0" err="1">
                <a:solidFill>
                  <a:schemeClr val="bg1"/>
                </a:solidFill>
                <a:effectLst/>
                <a:latin typeface="KoPubWorldDotum_Pro Bold"/>
                <a:ea typeface="함초롬바탕"/>
              </a:rPr>
              <a:t>최심적설</a:t>
            </a:r>
            <a:r>
              <a:rPr lang="ko-KR" altLang="en-US" sz="1700" kern="0" spc="0" dirty="0">
                <a:solidFill>
                  <a:schemeClr val="bg1"/>
                </a:solidFill>
                <a:effectLst/>
                <a:latin typeface="KoPubWorldDotum_Pro Bold"/>
                <a:ea typeface="함초롬바탕"/>
              </a:rPr>
              <a:t> 관측 자료를 </a:t>
            </a:r>
            <a:r>
              <a:rPr lang="en-US" altLang="ko-KR" sz="1700" kern="0" spc="0" dirty="0">
                <a:solidFill>
                  <a:schemeClr val="bg1"/>
                </a:solidFill>
                <a:effectLst/>
                <a:latin typeface="KoPubWorldDotum_Pro Bold"/>
              </a:rPr>
              <a:t>DJF </a:t>
            </a:r>
            <a:r>
              <a:rPr lang="ko-KR" altLang="en-US" sz="1700" kern="0" spc="0" dirty="0">
                <a:solidFill>
                  <a:schemeClr val="bg1"/>
                </a:solidFill>
                <a:effectLst/>
                <a:latin typeface="KoPubWorldDotum_Pro Bold"/>
                <a:ea typeface="함초롬바탕"/>
              </a:rPr>
              <a:t>평균</a:t>
            </a:r>
            <a:r>
              <a:rPr lang="en-US" altLang="ko-KR" sz="1700" kern="0" spc="0" dirty="0">
                <a:solidFill>
                  <a:schemeClr val="bg1"/>
                </a:solidFill>
                <a:effectLst/>
                <a:latin typeface="KoPubWorldDotum_Pro Bold"/>
              </a:rPr>
              <a:t>(3</a:t>
            </a:r>
            <a:r>
              <a:rPr lang="ko-KR" altLang="en-US" sz="1700" kern="0" spc="0" dirty="0">
                <a:solidFill>
                  <a:schemeClr val="bg1"/>
                </a:solidFill>
                <a:effectLst/>
                <a:latin typeface="KoPubWorldDotum_Pro Bold"/>
                <a:ea typeface="함초롬바탕"/>
              </a:rPr>
              <a:t>개월 이동평균</a:t>
            </a:r>
            <a:r>
              <a:rPr lang="en-US" altLang="ko-KR" sz="1700" kern="0" spc="0" dirty="0">
                <a:solidFill>
                  <a:schemeClr val="bg1"/>
                </a:solidFill>
                <a:effectLst/>
                <a:latin typeface="KoPubWorldDotum_Pro Bold"/>
              </a:rPr>
              <a:t>)</a:t>
            </a:r>
            <a:r>
              <a:rPr lang="ko-KR" altLang="en-US" sz="1700" kern="0" spc="0" dirty="0">
                <a:solidFill>
                  <a:schemeClr val="bg1"/>
                </a:solidFill>
                <a:effectLst/>
                <a:latin typeface="KoPubWorldDotum_Pro Bold"/>
                <a:ea typeface="함초롬바탕"/>
              </a:rPr>
              <a:t>으로 가공하여 </a:t>
            </a:r>
            <a:r>
              <a:rPr lang="en-US" altLang="ko-KR" sz="1700" kern="0" spc="0" dirty="0" err="1">
                <a:solidFill>
                  <a:schemeClr val="bg1"/>
                </a:solidFill>
                <a:effectLst/>
                <a:latin typeface="KoPubWorldDotum_Pro Bold"/>
              </a:rPr>
              <a:t>Jeonju</a:t>
            </a:r>
            <a:r>
              <a:rPr lang="en-US" altLang="ko-KR" sz="1700" kern="0" spc="0" dirty="0">
                <a:solidFill>
                  <a:schemeClr val="bg1"/>
                </a:solidFill>
                <a:effectLst/>
                <a:latin typeface="KoPubWorldDotum_Pro Bold"/>
              </a:rPr>
              <a:t> snow data</a:t>
            </a:r>
            <a:r>
              <a:rPr lang="ko-KR" altLang="en-US" sz="1700" kern="0" spc="0" dirty="0">
                <a:solidFill>
                  <a:schemeClr val="bg1"/>
                </a:solidFill>
                <a:effectLst/>
                <a:latin typeface="KoPubWorldDotum_Pro Bold"/>
                <a:ea typeface="함초롬바탕"/>
              </a:rPr>
              <a:t>로 사용한다</a:t>
            </a:r>
            <a:r>
              <a:rPr lang="en-US" altLang="ko-KR" sz="1700" kern="0" spc="0" dirty="0">
                <a:solidFill>
                  <a:schemeClr val="bg1"/>
                </a:solidFill>
                <a:effectLst/>
                <a:latin typeface="KoPubWorldDotum_Pro Bold"/>
              </a:rPr>
              <a:t>. </a:t>
            </a:r>
            <a:r>
              <a:rPr lang="ko-KR" altLang="en-US" sz="1700" kern="0" spc="0" dirty="0">
                <a:solidFill>
                  <a:schemeClr val="bg1"/>
                </a:solidFill>
                <a:effectLst/>
                <a:latin typeface="KoPubWorldDotum_Pro Bold"/>
                <a:ea typeface="함초롬바탕"/>
              </a:rPr>
              <a:t>또한</a:t>
            </a:r>
            <a:r>
              <a:rPr lang="en-US" altLang="ko-KR" sz="1700" kern="0" spc="0" dirty="0">
                <a:solidFill>
                  <a:schemeClr val="bg1"/>
                </a:solidFill>
                <a:effectLst/>
                <a:latin typeface="KoPubWorldDotum_Pro Bold"/>
              </a:rPr>
              <a:t>, </a:t>
            </a:r>
            <a:r>
              <a:rPr lang="ko-KR" altLang="en-US" sz="1700" kern="0" spc="0" dirty="0">
                <a:solidFill>
                  <a:schemeClr val="bg1"/>
                </a:solidFill>
                <a:effectLst/>
                <a:latin typeface="KoPubWorldDotum_Pro Bold"/>
                <a:ea typeface="함초롬바탕"/>
              </a:rPr>
              <a:t>기후변화를 확인할 수 있는 변수로써 전 지구 </a:t>
            </a:r>
            <a:r>
              <a:rPr lang="ko-KR" altLang="en-US" sz="1700" kern="0" spc="0" dirty="0" err="1">
                <a:solidFill>
                  <a:schemeClr val="bg1"/>
                </a:solidFill>
                <a:effectLst/>
                <a:latin typeface="KoPubWorldDotum_Pro Bold"/>
                <a:ea typeface="함초롬바탕"/>
              </a:rPr>
              <a:t>격자화된</a:t>
            </a:r>
            <a:r>
              <a:rPr lang="ko-KR" altLang="en-US" sz="1700" kern="0" spc="0" dirty="0">
                <a:solidFill>
                  <a:schemeClr val="bg1"/>
                </a:solidFill>
                <a:effectLst/>
                <a:latin typeface="KoPubWorldDotum_Pro Bold"/>
                <a:ea typeface="함초롬바탕"/>
              </a:rPr>
              <a:t> </a:t>
            </a:r>
            <a:r>
              <a:rPr lang="en-US" altLang="ko-KR" sz="1700" kern="0" spc="0" dirty="0">
                <a:solidFill>
                  <a:schemeClr val="bg1"/>
                </a:solidFill>
                <a:effectLst/>
                <a:latin typeface="KoPubWorldDotum_Pro Bold"/>
              </a:rPr>
              <a:t>NOAA</a:t>
            </a:r>
            <a:r>
              <a:rPr lang="ko-KR" altLang="en-US" sz="1700" kern="0" spc="0" dirty="0">
                <a:solidFill>
                  <a:schemeClr val="bg1"/>
                </a:solidFill>
                <a:effectLst/>
                <a:latin typeface="KoPubWorldDotum_Pro Bold"/>
                <a:ea typeface="함초롬바탕"/>
              </a:rPr>
              <a:t>의 재분석 자료인 </a:t>
            </a:r>
            <a:r>
              <a:rPr lang="en-US" altLang="ko-KR" sz="1700" kern="0" spc="0" dirty="0">
                <a:solidFill>
                  <a:schemeClr val="bg1"/>
                </a:solidFill>
                <a:effectLst/>
                <a:latin typeface="KoPubWorldDotum_Pro Bold"/>
              </a:rPr>
              <a:t>Sea Surface Temperature (SST), Wind vector(u-wind, v-wind), Air temperature(850hPa), Geopotential height(850hPa), Sea ice concentration</a:t>
            </a:r>
            <a:r>
              <a:rPr lang="ko-KR" altLang="en-US" sz="1700" kern="0" spc="0" dirty="0">
                <a:solidFill>
                  <a:schemeClr val="bg1"/>
                </a:solidFill>
                <a:effectLst/>
                <a:latin typeface="KoPubWorldDotum_Pro Bold"/>
                <a:ea typeface="함초롬바탕"/>
              </a:rPr>
              <a:t>을 데이터로 사용한다</a:t>
            </a:r>
            <a:r>
              <a:rPr lang="en-US" altLang="ko-KR" sz="1700" kern="0" spc="0" dirty="0">
                <a:solidFill>
                  <a:schemeClr val="bg1"/>
                </a:solidFill>
                <a:effectLst/>
                <a:latin typeface="KoPubWorldDotum_Pro Bold"/>
              </a:rPr>
              <a:t>. </a:t>
            </a:r>
            <a:endParaRPr lang="ko-KR" altLang="en-US" sz="1700" kern="0" spc="0" dirty="0">
              <a:solidFill>
                <a:schemeClr val="bg1"/>
              </a:solidFill>
              <a:effectLst/>
              <a:latin typeface="KoPubWorldDotum_Pro Bold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78096" y="571591"/>
            <a:ext cx="3695673" cy="609509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pic>
        <p:nvPicPr>
          <p:cNvPr id="6" name="Object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91769" y="3145661"/>
            <a:ext cx="2426340" cy="1719086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3850710" y="4637686"/>
            <a:ext cx="514286" cy="425068"/>
            <a:chOff x="3850710" y="4637686"/>
            <a:chExt cx="514286" cy="425068"/>
          </a:xfrm>
        </p:grpSpPr>
        <p:pic>
          <p:nvPicPr>
            <p:cNvPr id="8" name="Object 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50710" y="4637686"/>
              <a:ext cx="514286" cy="425068"/>
            </a:xfrm>
            <a:prstGeom prst="rect">
              <a:avLst/>
            </a:prstGeom>
          </p:spPr>
        </p:pic>
      </p:grpSp>
      <p:pic>
        <p:nvPicPr>
          <p:cNvPr id="10" name="Object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516075" y="3084598"/>
            <a:ext cx="2880603" cy="1771750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2232860" y="4637686"/>
            <a:ext cx="514286" cy="425068"/>
            <a:chOff x="12232860" y="4637686"/>
            <a:chExt cx="514286" cy="425068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232860" y="4637686"/>
              <a:ext cx="514286" cy="425068"/>
            </a:xfrm>
            <a:prstGeom prst="rect">
              <a:avLst/>
            </a:prstGeom>
          </p:spPr>
        </p:pic>
      </p:grpSp>
      <p:pic>
        <p:nvPicPr>
          <p:cNvPr id="16" name="Object 1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97579" y="1159634"/>
            <a:ext cx="3871766" cy="970939"/>
          </a:xfrm>
          <a:prstGeom prst="rect">
            <a:avLst/>
          </a:prstGeom>
        </p:spPr>
      </p:pic>
      <p:pic>
        <p:nvPicPr>
          <p:cNvPr id="17" name="Object 16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332551" y="2061008"/>
            <a:ext cx="3822257" cy="966861"/>
          </a:xfrm>
          <a:prstGeom prst="rect">
            <a:avLst/>
          </a:prstGeom>
        </p:spPr>
      </p:pic>
      <p:pic>
        <p:nvPicPr>
          <p:cNvPr id="19" name="Object 5">
            <a:extLst>
              <a:ext uri="{FF2B5EF4-FFF2-40B4-BE49-F238E27FC236}">
                <a16:creationId xmlns:a16="http://schemas.microsoft.com/office/drawing/2014/main" id="{A0B0EC5E-85E1-464F-BBDB-BB85235F95F4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007161" y="229686"/>
            <a:ext cx="4356683" cy="558716"/>
          </a:xfrm>
          <a:prstGeom prst="rect">
            <a:avLst/>
          </a:prstGeom>
        </p:spPr>
      </p:pic>
      <p:pic>
        <p:nvPicPr>
          <p:cNvPr id="18" name="Object 13">
            <a:extLst>
              <a:ext uri="{FF2B5EF4-FFF2-40B4-BE49-F238E27FC236}">
                <a16:creationId xmlns:a16="http://schemas.microsoft.com/office/drawing/2014/main" id="{F2269352-2430-4482-B34A-4D316ADE6155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911429" y="3088115"/>
            <a:ext cx="3952206" cy="1684529"/>
          </a:xfrm>
          <a:prstGeom prst="rect">
            <a:avLst/>
          </a:prstGeom>
        </p:spPr>
      </p:pic>
      <p:pic>
        <p:nvPicPr>
          <p:cNvPr id="20" name="Object 14">
            <a:extLst>
              <a:ext uri="{FF2B5EF4-FFF2-40B4-BE49-F238E27FC236}">
                <a16:creationId xmlns:a16="http://schemas.microsoft.com/office/drawing/2014/main" id="{018D5D7D-BAED-4971-949E-50BE19B31798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3293525" y="3088115"/>
            <a:ext cx="3918835" cy="20936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pic>
        <p:nvPicPr>
          <p:cNvPr id="6" name="Object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77053" y="3016018"/>
            <a:ext cx="1100878" cy="995460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4050553" y="4560385"/>
            <a:ext cx="514286" cy="425068"/>
            <a:chOff x="4050553" y="4560385"/>
            <a:chExt cx="514286" cy="425068"/>
          </a:xfrm>
        </p:grpSpPr>
        <p:pic>
          <p:nvPicPr>
            <p:cNvPr id="8" name="Object 7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50553" y="4560385"/>
              <a:ext cx="514286" cy="425068"/>
            </a:xfrm>
            <a:prstGeom prst="rect">
              <a:avLst/>
            </a:prstGeom>
          </p:spPr>
        </p:pic>
      </p:grpSp>
      <p:pic>
        <p:nvPicPr>
          <p:cNvPr id="10" name="Object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474404" y="3015797"/>
            <a:ext cx="3751574" cy="1714530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2432703" y="4560385"/>
            <a:ext cx="514286" cy="425068"/>
            <a:chOff x="12432703" y="4560385"/>
            <a:chExt cx="514286" cy="425068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32703" y="4560385"/>
              <a:ext cx="514286" cy="425068"/>
            </a:xfrm>
            <a:prstGeom prst="rect">
              <a:avLst/>
            </a:prstGeom>
          </p:spPr>
        </p:pic>
      </p:grpSp>
      <p:pic>
        <p:nvPicPr>
          <p:cNvPr id="15" name="Object 1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333764" y="6743488"/>
            <a:ext cx="3470924" cy="1771750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4050553" y="8296576"/>
            <a:ext cx="514286" cy="425068"/>
            <a:chOff x="4050553" y="8296576"/>
            <a:chExt cx="514286" cy="425068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50553" y="8296576"/>
              <a:ext cx="514286" cy="425068"/>
            </a:xfrm>
            <a:prstGeom prst="rect">
              <a:avLst/>
            </a:prstGeom>
          </p:spPr>
        </p:pic>
      </p:grpSp>
      <p:pic>
        <p:nvPicPr>
          <p:cNvPr id="21" name="Object 2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97579" y="1159634"/>
            <a:ext cx="3871766" cy="970939"/>
          </a:xfrm>
          <a:prstGeom prst="rect">
            <a:avLst/>
          </a:prstGeom>
        </p:spPr>
      </p:pic>
      <p:pic>
        <p:nvPicPr>
          <p:cNvPr id="22" name="Object 2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333034" y="2031262"/>
            <a:ext cx="5787035" cy="995460"/>
          </a:xfrm>
          <a:prstGeom prst="rect">
            <a:avLst/>
          </a:prstGeom>
        </p:spPr>
      </p:pic>
      <p:pic>
        <p:nvPicPr>
          <p:cNvPr id="23" name="Object 2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479731" y="6955308"/>
            <a:ext cx="3030222" cy="1719086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12432703" y="8354509"/>
            <a:ext cx="514286" cy="425068"/>
            <a:chOff x="12432703" y="8354509"/>
            <a:chExt cx="514286" cy="425068"/>
          </a:xfrm>
        </p:grpSpPr>
        <p:pic>
          <p:nvPicPr>
            <p:cNvPr id="25" name="Object 24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32703" y="8354509"/>
              <a:ext cx="514286" cy="425068"/>
            </a:xfrm>
            <a:prstGeom prst="rect">
              <a:avLst/>
            </a:prstGeom>
          </p:spPr>
        </p:pic>
      </p:grpSp>
      <p:pic>
        <p:nvPicPr>
          <p:cNvPr id="24" name="Object 1">
            <a:extLst>
              <a:ext uri="{FF2B5EF4-FFF2-40B4-BE49-F238E27FC236}">
                <a16:creationId xmlns:a16="http://schemas.microsoft.com/office/drawing/2014/main" id="{351C46D6-11FE-2C45-BBF3-76C0A6016C9C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278096" y="571591"/>
            <a:ext cx="3695673" cy="609509"/>
          </a:xfrm>
          <a:prstGeom prst="rect">
            <a:avLst/>
          </a:prstGeom>
        </p:spPr>
      </p:pic>
      <p:pic>
        <p:nvPicPr>
          <p:cNvPr id="26" name="Object 5">
            <a:extLst>
              <a:ext uri="{FF2B5EF4-FFF2-40B4-BE49-F238E27FC236}">
                <a16:creationId xmlns:a16="http://schemas.microsoft.com/office/drawing/2014/main" id="{A78F21A2-5143-0942-B222-CB0102A6B64F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007161" y="229686"/>
            <a:ext cx="4356683" cy="558716"/>
          </a:xfrm>
          <a:prstGeom prst="rect">
            <a:avLst/>
          </a:prstGeom>
        </p:spPr>
      </p:pic>
      <p:pic>
        <p:nvPicPr>
          <p:cNvPr id="28" name="Object 18">
            <a:extLst>
              <a:ext uri="{FF2B5EF4-FFF2-40B4-BE49-F238E27FC236}">
                <a16:creationId xmlns:a16="http://schemas.microsoft.com/office/drawing/2014/main" id="{096909A9-7A98-4B86-BBCF-0B789EC01BEE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111039" y="3010810"/>
            <a:ext cx="3921121" cy="2911927"/>
          </a:xfrm>
          <a:prstGeom prst="rect">
            <a:avLst/>
          </a:prstGeom>
        </p:spPr>
      </p:pic>
      <p:pic>
        <p:nvPicPr>
          <p:cNvPr id="29" name="Object 26">
            <a:extLst>
              <a:ext uri="{FF2B5EF4-FFF2-40B4-BE49-F238E27FC236}">
                <a16:creationId xmlns:a16="http://schemas.microsoft.com/office/drawing/2014/main" id="{D988C7E5-1E22-4FD7-9D80-AE3E0753D984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3493201" y="3054163"/>
            <a:ext cx="3908169" cy="2502795"/>
          </a:xfrm>
          <a:prstGeom prst="rect">
            <a:avLst/>
          </a:prstGeom>
        </p:spPr>
      </p:pic>
      <p:pic>
        <p:nvPicPr>
          <p:cNvPr id="30" name="Object 13">
            <a:extLst>
              <a:ext uri="{FF2B5EF4-FFF2-40B4-BE49-F238E27FC236}">
                <a16:creationId xmlns:a16="http://schemas.microsoft.com/office/drawing/2014/main" id="{BE21E189-E5EF-4018-8C5B-09F232AE2338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006506" y="6763553"/>
            <a:ext cx="3957006" cy="2911927"/>
          </a:xfrm>
          <a:prstGeom prst="rect">
            <a:avLst/>
          </a:prstGeom>
        </p:spPr>
      </p:pic>
      <p:pic>
        <p:nvPicPr>
          <p:cNvPr id="31" name="Object 25">
            <a:extLst>
              <a:ext uri="{FF2B5EF4-FFF2-40B4-BE49-F238E27FC236}">
                <a16:creationId xmlns:a16="http://schemas.microsoft.com/office/drawing/2014/main" id="{D86E1635-9CEB-4ED9-8E1B-8598B791EDE6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3493201" y="6763553"/>
            <a:ext cx="3937883" cy="29119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pic>
        <p:nvPicPr>
          <p:cNvPr id="6" name="Object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92738" y="3320834"/>
            <a:ext cx="4231729" cy="1714530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4344919" y="4392348"/>
            <a:ext cx="514286" cy="425068"/>
            <a:chOff x="4344919" y="4392348"/>
            <a:chExt cx="514286" cy="425068"/>
          </a:xfrm>
        </p:grpSpPr>
        <p:pic>
          <p:nvPicPr>
            <p:cNvPr id="8" name="Object 7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44919" y="4392348"/>
              <a:ext cx="514286" cy="425068"/>
            </a:xfrm>
            <a:prstGeom prst="rect">
              <a:avLst/>
            </a:prstGeom>
          </p:spPr>
        </p:pic>
      </p:grpSp>
      <p:pic>
        <p:nvPicPr>
          <p:cNvPr id="11" name="Object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97579" y="1159634"/>
            <a:ext cx="3871766" cy="970939"/>
          </a:xfrm>
          <a:prstGeom prst="rect">
            <a:avLst/>
          </a:prstGeom>
        </p:spPr>
      </p:pic>
      <p:pic>
        <p:nvPicPr>
          <p:cNvPr id="12" name="Object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333034" y="2031262"/>
            <a:ext cx="5787035" cy="995460"/>
          </a:xfrm>
          <a:prstGeom prst="rect">
            <a:avLst/>
          </a:prstGeom>
        </p:spPr>
      </p:pic>
      <p:pic>
        <p:nvPicPr>
          <p:cNvPr id="13" name="Object 1">
            <a:extLst>
              <a:ext uri="{FF2B5EF4-FFF2-40B4-BE49-F238E27FC236}">
                <a16:creationId xmlns:a16="http://schemas.microsoft.com/office/drawing/2014/main" id="{346A8324-12E2-0243-BF0F-7C47ED08ECC7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78096" y="571591"/>
            <a:ext cx="3695673" cy="609509"/>
          </a:xfrm>
          <a:prstGeom prst="rect">
            <a:avLst/>
          </a:prstGeom>
        </p:spPr>
      </p:pic>
      <p:pic>
        <p:nvPicPr>
          <p:cNvPr id="14" name="Object 5">
            <a:extLst>
              <a:ext uri="{FF2B5EF4-FFF2-40B4-BE49-F238E27FC236}">
                <a16:creationId xmlns:a16="http://schemas.microsoft.com/office/drawing/2014/main" id="{995D33C6-D10C-1746-AB16-BD09F40E2333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007161" y="229686"/>
            <a:ext cx="4356683" cy="558716"/>
          </a:xfrm>
          <a:prstGeom prst="rect">
            <a:avLst/>
          </a:prstGeom>
        </p:spPr>
      </p:pic>
      <p:pic>
        <p:nvPicPr>
          <p:cNvPr id="15" name="Object 9">
            <a:extLst>
              <a:ext uri="{FF2B5EF4-FFF2-40B4-BE49-F238E27FC236}">
                <a16:creationId xmlns:a16="http://schemas.microsoft.com/office/drawing/2014/main" id="{71344F6E-C1FF-49B8-8EA4-259EA574A9B1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714515" y="3235744"/>
            <a:ext cx="11930978" cy="16845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001">
            <a:extLst>
              <a:ext uri="{FF2B5EF4-FFF2-40B4-BE49-F238E27FC236}">
                <a16:creationId xmlns:a16="http://schemas.microsoft.com/office/drawing/2014/main" id="{474BA6A8-279A-9246-AEB2-9D791A8E29DF}"/>
              </a:ext>
            </a:extLst>
          </p:cNvPr>
          <p:cNvGrpSpPr/>
          <p:nvPr/>
        </p:nvGrpSpPr>
        <p:grpSpPr>
          <a:xfrm>
            <a:off x="-914400" y="1156587"/>
            <a:ext cx="20955000" cy="9827358"/>
            <a:chOff x="-76200" y="2149807"/>
            <a:chExt cx="18364200" cy="8236012"/>
          </a:xfrm>
        </p:grpSpPr>
        <p:pic>
          <p:nvPicPr>
            <p:cNvPr id="20" name="Object 2">
              <a:extLst>
                <a:ext uri="{FF2B5EF4-FFF2-40B4-BE49-F238E27FC236}">
                  <a16:creationId xmlns:a16="http://schemas.microsoft.com/office/drawing/2014/main" id="{B708BD0B-F37E-7C40-A81D-28F34E5E0B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76200" y="2149807"/>
              <a:ext cx="18364200" cy="8236012"/>
            </a:xfrm>
            <a:prstGeom prst="rect">
              <a:avLst/>
            </a:prstGeom>
          </p:spPr>
        </p:pic>
      </p:grpSp>
      <p:grpSp>
        <p:nvGrpSpPr>
          <p:cNvPr id="1001" name="그룹 1001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pic>
        <p:nvPicPr>
          <p:cNvPr id="6" name="Object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63287" y="4998776"/>
            <a:ext cx="9413327" cy="2530222"/>
          </a:xfrm>
          <a:prstGeom prst="rect">
            <a:avLst/>
          </a:prstGeom>
        </p:spPr>
      </p:pic>
      <p:pic>
        <p:nvPicPr>
          <p:cNvPr id="7" name="Object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87120" y="3344022"/>
            <a:ext cx="8962566" cy="1519330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1297436" y="8207390"/>
            <a:ext cx="430471" cy="430471"/>
            <a:chOff x="1297436" y="8207390"/>
            <a:chExt cx="430471" cy="430471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97436" y="8207390"/>
              <a:ext cx="430471" cy="430471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297436" y="8738590"/>
            <a:ext cx="430471" cy="430471"/>
            <a:chOff x="1297436" y="8738590"/>
            <a:chExt cx="430471" cy="430471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97436" y="8738590"/>
              <a:ext cx="430471" cy="430471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297436" y="7676190"/>
            <a:ext cx="430471" cy="430471"/>
            <a:chOff x="1297436" y="7676190"/>
            <a:chExt cx="430471" cy="430471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97436" y="7676190"/>
              <a:ext cx="430471" cy="430471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7997800" y="4586873"/>
            <a:ext cx="9268556" cy="22061"/>
            <a:chOff x="7997800" y="4586873"/>
            <a:chExt cx="9268556" cy="22061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997800" y="4586873"/>
              <a:ext cx="9268556" cy="22061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727907" y="2936801"/>
            <a:ext cx="5687167" cy="4434487"/>
            <a:chOff x="1727907" y="2936801"/>
            <a:chExt cx="5687167" cy="4434487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27907" y="2936801"/>
              <a:ext cx="5687167" cy="4434487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5443639" y="5284287"/>
            <a:ext cx="2210553" cy="2210553"/>
            <a:chOff x="5443639" y="5284287"/>
            <a:chExt cx="2210553" cy="2210553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43639" y="5284287"/>
              <a:ext cx="2210553" cy="2210553"/>
            </a:xfrm>
            <a:prstGeom prst="rect">
              <a:avLst/>
            </a:prstGeom>
          </p:spPr>
        </p:pic>
      </p:grpSp>
      <p:pic>
        <p:nvPicPr>
          <p:cNvPr id="22" name="Object 1">
            <a:extLst>
              <a:ext uri="{FF2B5EF4-FFF2-40B4-BE49-F238E27FC236}">
                <a16:creationId xmlns:a16="http://schemas.microsoft.com/office/drawing/2014/main" id="{5F0061A6-0DC6-4527-A446-9FFED7B9B937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278096" y="571591"/>
            <a:ext cx="3695673" cy="609509"/>
          </a:xfrm>
          <a:prstGeom prst="rect">
            <a:avLst/>
          </a:prstGeom>
        </p:spPr>
      </p:pic>
      <p:pic>
        <p:nvPicPr>
          <p:cNvPr id="23" name="Object 5">
            <a:extLst>
              <a:ext uri="{FF2B5EF4-FFF2-40B4-BE49-F238E27FC236}">
                <a16:creationId xmlns:a16="http://schemas.microsoft.com/office/drawing/2014/main" id="{01B710A6-5050-4126-A76A-6CB7034B2FE1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007161" y="229686"/>
            <a:ext cx="4356683" cy="5587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2" name="그룹 1002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pic>
        <p:nvPicPr>
          <p:cNvPr id="10" name="Object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3490" y="1907017"/>
            <a:ext cx="2674797" cy="1686462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3943400" y="5701648"/>
            <a:ext cx="531898" cy="439624"/>
            <a:chOff x="4944356" y="4259702"/>
            <a:chExt cx="531898" cy="439624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44356" y="4259702"/>
              <a:ext cx="531898" cy="439624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 flipV="1">
            <a:off x="5507378" y="7554540"/>
            <a:ext cx="6379822" cy="45719"/>
            <a:chOff x="1132133" y="7600259"/>
            <a:chExt cx="4288109" cy="35192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32133" y="7600259"/>
              <a:ext cx="4288109" cy="35192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0825339" y="4259702"/>
            <a:ext cx="531898" cy="439624"/>
            <a:chOff x="10825339" y="4259702"/>
            <a:chExt cx="531898" cy="439624"/>
          </a:xfrm>
        </p:grpSpPr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825339" y="4259702"/>
              <a:ext cx="531898" cy="439624"/>
            </a:xfrm>
            <a:prstGeom prst="rect">
              <a:avLst/>
            </a:prstGeom>
          </p:spPr>
        </p:pic>
      </p:grpSp>
      <p:pic>
        <p:nvPicPr>
          <p:cNvPr id="33" name="Object 3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97095" y="1159634"/>
            <a:ext cx="6927474" cy="9686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642E8D5-0A99-41EF-BC64-F4F2C5B85DB0}"/>
                  </a:ext>
                </a:extLst>
              </p:cNvPr>
              <p:cNvSpPr txBox="1"/>
              <p:nvPr/>
            </p:nvSpPr>
            <p:spPr>
              <a:xfrm>
                <a:off x="7315200" y="6128063"/>
                <a:ext cx="236443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3600" b="1" i="1" smtClean="0">
                          <a:solidFill>
                            <a:srgbClr val="6D4985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altLang="ko-KR" sz="3600" b="1" i="1" smtClean="0">
                          <a:solidFill>
                            <a:srgbClr val="6D4985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ko-KR" sz="3600" b="1" i="1" smtClean="0">
                          <a:solidFill>
                            <a:srgbClr val="6D4985"/>
                          </a:solidFill>
                          <a:latin typeface="Cambria Math" panose="02040503050406030204" pitchFamily="18" charset="0"/>
                        </a:rPr>
                        <m:t>𝒂𝒙</m:t>
                      </m:r>
                      <m:r>
                        <a:rPr lang="en-US" altLang="ko-KR" sz="3600" b="1" i="1" smtClean="0">
                          <a:solidFill>
                            <a:srgbClr val="6D4985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ko-KR" sz="3600" b="1" i="1" smtClean="0">
                          <a:solidFill>
                            <a:srgbClr val="6D4985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ko-KR" altLang="en-US" sz="3600" b="1" dirty="0">
                  <a:solidFill>
                    <a:srgbClr val="6D4985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642E8D5-0A99-41EF-BC64-F4F2C5B85D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0" y="6128063"/>
                <a:ext cx="2364430" cy="5539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F614F527-5F9D-4D5E-8E58-7356D57A2733}"/>
              </a:ext>
            </a:extLst>
          </p:cNvPr>
          <p:cNvSpPr txBox="1"/>
          <p:nvPr/>
        </p:nvSpPr>
        <p:spPr>
          <a:xfrm>
            <a:off x="7350561" y="7886700"/>
            <a:ext cx="3866663" cy="1705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b="1" dirty="0">
                <a:solidFill>
                  <a:srgbClr val="6D498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 : </a:t>
            </a:r>
            <a:r>
              <a:rPr lang="ko-KR" altLang="en-US" b="1" dirty="0">
                <a:solidFill>
                  <a:srgbClr val="6D498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회귀 계수</a:t>
            </a:r>
            <a:r>
              <a:rPr lang="en-US" altLang="ko-KR" b="1" dirty="0">
                <a:solidFill>
                  <a:srgbClr val="6D498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b="1" dirty="0">
                <a:solidFill>
                  <a:srgbClr val="6D498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직선의 기울기</a:t>
            </a:r>
            <a:r>
              <a:rPr lang="en-US" altLang="ko-KR" b="1" dirty="0">
                <a:solidFill>
                  <a:srgbClr val="6D498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b="1" dirty="0">
                <a:solidFill>
                  <a:srgbClr val="6D498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b : </a:t>
            </a:r>
            <a:r>
              <a:rPr lang="ko-KR" altLang="en-US" b="1" dirty="0">
                <a:solidFill>
                  <a:srgbClr val="6D498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절편</a:t>
            </a:r>
            <a:endParaRPr lang="en-US" altLang="ko-KR" b="1" dirty="0">
              <a:solidFill>
                <a:srgbClr val="6D4985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b="1" dirty="0">
                <a:solidFill>
                  <a:srgbClr val="6D498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x : </a:t>
            </a:r>
            <a:r>
              <a:rPr lang="ko-KR" altLang="en-US" b="1" dirty="0">
                <a:solidFill>
                  <a:srgbClr val="6D498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독립변수</a:t>
            </a:r>
            <a:endParaRPr lang="en-US" altLang="ko-KR" b="1" dirty="0">
              <a:solidFill>
                <a:srgbClr val="6D4985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b="1" dirty="0">
                <a:solidFill>
                  <a:srgbClr val="6D498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y : </a:t>
            </a:r>
            <a:r>
              <a:rPr lang="ko-KR" altLang="en-US" b="1" dirty="0">
                <a:solidFill>
                  <a:srgbClr val="6D498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종속변수</a:t>
            </a:r>
          </a:p>
        </p:txBody>
      </p:sp>
      <p:pic>
        <p:nvPicPr>
          <p:cNvPr id="16" name="Object 1">
            <a:extLst>
              <a:ext uri="{FF2B5EF4-FFF2-40B4-BE49-F238E27FC236}">
                <a16:creationId xmlns:a16="http://schemas.microsoft.com/office/drawing/2014/main" id="{D13180D1-A027-4A40-A296-4846E1E2C284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278096" y="571591"/>
            <a:ext cx="3695673" cy="609509"/>
          </a:xfrm>
          <a:prstGeom prst="rect">
            <a:avLst/>
          </a:prstGeom>
        </p:spPr>
      </p:pic>
      <p:pic>
        <p:nvPicPr>
          <p:cNvPr id="17" name="Object 5">
            <a:extLst>
              <a:ext uri="{FF2B5EF4-FFF2-40B4-BE49-F238E27FC236}">
                <a16:creationId xmlns:a16="http://schemas.microsoft.com/office/drawing/2014/main" id="{94EC11F9-F55F-D54C-BD5E-B049DC403084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007161" y="229686"/>
            <a:ext cx="4356683" cy="558716"/>
          </a:xfrm>
          <a:prstGeom prst="rect">
            <a:avLst/>
          </a:prstGeom>
        </p:spPr>
      </p:pic>
      <p:grpSp>
        <p:nvGrpSpPr>
          <p:cNvPr id="18" name="그룹 1001">
            <a:extLst>
              <a:ext uri="{FF2B5EF4-FFF2-40B4-BE49-F238E27FC236}">
                <a16:creationId xmlns:a16="http://schemas.microsoft.com/office/drawing/2014/main" id="{873FCD0C-4E30-41CB-AF1F-262CED8837CF}"/>
              </a:ext>
            </a:extLst>
          </p:cNvPr>
          <p:cNvGrpSpPr/>
          <p:nvPr/>
        </p:nvGrpSpPr>
        <p:grpSpPr>
          <a:xfrm>
            <a:off x="18188882" y="2128295"/>
            <a:ext cx="99118" cy="8236012"/>
            <a:chOff x="6423358" y="2149807"/>
            <a:chExt cx="5643789" cy="8236012"/>
          </a:xfrm>
        </p:grpSpPr>
        <p:pic>
          <p:nvPicPr>
            <p:cNvPr id="19" name="Object 2">
              <a:extLst>
                <a:ext uri="{FF2B5EF4-FFF2-40B4-BE49-F238E27FC236}">
                  <a16:creationId xmlns:a16="http://schemas.microsoft.com/office/drawing/2014/main" id="{1B08E725-90B3-4E27-9B8A-3959EBDE8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23358" y="2149807"/>
              <a:ext cx="5643789" cy="8236012"/>
            </a:xfrm>
            <a:prstGeom prst="rect">
              <a:avLst/>
            </a:prstGeom>
          </p:spPr>
        </p:pic>
      </p:grpSp>
      <p:pic>
        <p:nvPicPr>
          <p:cNvPr id="21" name="Object 5">
            <a:extLst>
              <a:ext uri="{FF2B5EF4-FFF2-40B4-BE49-F238E27FC236}">
                <a16:creationId xmlns:a16="http://schemas.microsoft.com/office/drawing/2014/main" id="{39C70EDB-06F8-4E0C-986E-047CA1A6E3E0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490907" y="4045271"/>
            <a:ext cx="10700980" cy="159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0635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2491811" y="2050988"/>
            <a:ext cx="5796189" cy="8236012"/>
            <a:chOff x="6423358" y="2149807"/>
            <a:chExt cx="5643789" cy="8236012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23358" y="2149807"/>
              <a:ext cx="5643789" cy="8236012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pic>
        <p:nvPicPr>
          <p:cNvPr id="18" name="Object 1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154871" y="3012715"/>
            <a:ext cx="1434831" cy="953519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17046192" y="4160883"/>
            <a:ext cx="531898" cy="439624"/>
            <a:chOff x="10825339" y="4259702"/>
            <a:chExt cx="531898" cy="439624"/>
          </a:xfrm>
        </p:grpSpPr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25339" y="4259702"/>
              <a:ext cx="531898" cy="439624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3406536" y="7536632"/>
            <a:ext cx="4288109" cy="35192"/>
            <a:chOff x="7185683" y="7635451"/>
            <a:chExt cx="4288109" cy="35192"/>
          </a:xfrm>
        </p:grpSpPr>
        <p:pic>
          <p:nvPicPr>
            <p:cNvPr id="23" name="Object 2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85683" y="7635451"/>
              <a:ext cx="4288109" cy="35192"/>
            </a:xfrm>
            <a:prstGeom prst="rect">
              <a:avLst/>
            </a:prstGeom>
          </p:spPr>
        </p:pic>
      </p:grpSp>
      <p:pic>
        <p:nvPicPr>
          <p:cNvPr id="33" name="Object 3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97095" y="1159634"/>
            <a:ext cx="6416060" cy="9709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A9B5422-2B76-4941-AC4B-05FC2A850954}"/>
                  </a:ext>
                </a:extLst>
              </p:cNvPr>
              <p:cNvSpPr txBox="1"/>
              <p:nvPr/>
            </p:nvSpPr>
            <p:spPr>
              <a:xfrm>
                <a:off x="13406536" y="7911433"/>
                <a:ext cx="3866663" cy="17165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Tx/>
                  <a:buChar char="-"/>
                </a:pPr>
                <a:r>
                  <a:rPr lang="en-US" altLang="ko-KR" b="1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N : </a:t>
                </a:r>
                <a:r>
                  <a:rPr lang="ko-KR" altLang="en-US" b="1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데이터 개수</a:t>
                </a:r>
                <a:endParaRPr lang="en-US" altLang="ko-KR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  <a:p>
                <a:pPr marL="285750" indent="-285750">
                  <a:lnSpc>
                    <a:spcPct val="150000"/>
                  </a:lnSpc>
                  <a:buFontTx/>
                  <a:buChar char="-"/>
                </a:pPr>
                <a:r>
                  <a:rPr lang="en-US" altLang="ko-KR" b="1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t : Time lag </a:t>
                </a:r>
                <a:r>
                  <a:rPr lang="ko-KR" altLang="en-US" b="1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변수</a:t>
                </a:r>
                <a:endParaRPr lang="en-US" altLang="ko-KR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  <a:p>
                <a:pPr marL="285750" indent="-285750">
                  <a:lnSpc>
                    <a:spcPct val="150000"/>
                  </a:lnSpc>
                  <a:buFontTx/>
                  <a:buChar char="-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ko-KR" sz="1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ko-KR" sz="1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US" altLang="ko-KR" sz="1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b>
                      <m:sup>
                        <m:r>
                          <a:rPr lang="en-US" altLang="ko-KR" sz="1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</m:sup>
                    </m:sSubSup>
                  </m:oMath>
                </a14:m>
                <a:r>
                  <a:rPr lang="ko-KR" altLang="en-US" b="1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 </a:t>
                </a:r>
                <a:r>
                  <a:rPr lang="en-US" altLang="ko-KR" b="1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: </a:t>
                </a:r>
                <a:r>
                  <a:rPr lang="ko-KR" altLang="en-US" b="1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재분석자료의 자기상관계수</a:t>
                </a:r>
                <a:endParaRPr lang="en-US" altLang="ko-KR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  <a:p>
                <a:pPr marL="285750" indent="-285750">
                  <a:lnSpc>
                    <a:spcPct val="150000"/>
                  </a:lnSpc>
                  <a:buFontTx/>
                  <a:buChar char="-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ko-KR" sz="1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ko-KR" sz="1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US" altLang="ko-KR" sz="1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b>
                      <m:sup>
                        <m:r>
                          <a:rPr lang="en-US" altLang="ko-KR" sz="1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𝑶</m:t>
                        </m:r>
                      </m:sup>
                    </m:sSubSup>
                  </m:oMath>
                </a14:m>
                <a:r>
                  <a:rPr lang="ko-KR" altLang="en-US" b="1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 </a:t>
                </a:r>
                <a:r>
                  <a:rPr lang="en-US" altLang="ko-KR" b="1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: </a:t>
                </a:r>
                <a:r>
                  <a:rPr lang="ko-KR" altLang="en-US" b="1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관측자료의 자기상관계수</a:t>
                </a: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A9B5422-2B76-4941-AC4B-05FC2A8509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06536" y="7911433"/>
                <a:ext cx="3866663" cy="1716560"/>
              </a:xfrm>
              <a:prstGeom prst="rect">
                <a:avLst/>
              </a:prstGeom>
              <a:blipFill>
                <a:blip r:embed="rId8"/>
                <a:stretch>
                  <a:fillRect l="-1102" b="-569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2E332E2-99B4-43C9-91CC-2E5166087EA7}"/>
                  </a:ext>
                </a:extLst>
              </p:cNvPr>
              <p:cNvSpPr txBox="1"/>
              <p:nvPr/>
            </p:nvSpPr>
            <p:spPr>
              <a:xfrm>
                <a:off x="11509187" y="5571046"/>
                <a:ext cx="7661360" cy="80708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20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𝑫𝒆𝒈𝒓𝒆𝒆</m:t>
                      </m:r>
                      <m:r>
                        <a:rPr lang="en-US" altLang="ko-KR" sz="20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ko-KR" sz="20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𝒐𝒇</m:t>
                      </m:r>
                      <m:r>
                        <a:rPr lang="en-US" altLang="ko-KR" sz="20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ko-KR" sz="20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𝒇𝒓𝒆𝒆𝒅𝒐𝒎</m:t>
                      </m:r>
                      <m:r>
                        <a:rPr lang="en-US" altLang="ko-KR" sz="20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altLang="ko-KR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ko-KR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𝑵</m:t>
                          </m:r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altLang="ko-KR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ko-KR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  <m:r>
                                <a:rPr lang="en-US" altLang="ko-KR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ko-KR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  <m:sup>
                              <m:r>
                                <a:rPr lang="en-US" altLang="ko-KR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  <m:r>
                                <a:rPr lang="en-US" altLang="ko-KR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ko-KR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𝑵</m:t>
                              </m:r>
                              <m:r>
                                <a:rPr lang="en-US" altLang="ko-KR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ko-KR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p>
                            <m:e>
                              <m:r>
                                <a:rPr lang="en-US" altLang="ko-KR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ko-KR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altLang="ko-KR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altLang="ko-KR" sz="2000" b="1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ko-KR" sz="2000" b="1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𝒕</m:t>
                                  </m:r>
                                </m:num>
                                <m:den>
                                  <m:r>
                                    <a:rPr lang="en-US" altLang="ko-KR" sz="2000" b="1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den>
                              </m:f>
                              <m:r>
                                <a:rPr lang="en-US" altLang="ko-KR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sSubSup>
                                <m:sSubSupPr>
                                  <m:ctrlPr>
                                    <a:rPr lang="en-US" altLang="ko-KR" sz="2000" b="1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ko-KR" sz="2000" b="1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altLang="ko-KR" sz="2000" b="1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𝒕</m:t>
                                  </m:r>
                                </m:sub>
                                <m:sup>
                                  <m:r>
                                    <a:rPr lang="en-US" altLang="ko-KR" sz="2000" b="1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𝑭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en-US" altLang="ko-KR" sz="2000" b="1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ko-KR" sz="2000" b="1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US" altLang="ko-KR" sz="2000" b="1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𝒕</m:t>
                                  </m:r>
                                </m:sub>
                                <m:sup>
                                  <m:r>
                                    <a:rPr lang="en-US" altLang="ko-KR" sz="2000" b="1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𝑶</m:t>
                                  </m:r>
                                </m:sup>
                              </m:sSubSup>
                            </m:e>
                          </m:nary>
                        </m:den>
                      </m:f>
                    </m:oMath>
                  </m:oMathPara>
                </a14:m>
                <a:endParaRPr lang="ko-KR" altLang="en-US" b="1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2E332E2-99B4-43C9-91CC-2E5166087E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09187" y="5571046"/>
                <a:ext cx="7661360" cy="80708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6" name="Object 1">
            <a:extLst>
              <a:ext uri="{FF2B5EF4-FFF2-40B4-BE49-F238E27FC236}">
                <a16:creationId xmlns:a16="http://schemas.microsoft.com/office/drawing/2014/main" id="{43B7BB94-07EF-F24F-9C0F-7F4CD7AB0497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278096" y="571591"/>
            <a:ext cx="3695673" cy="609509"/>
          </a:xfrm>
          <a:prstGeom prst="rect">
            <a:avLst/>
          </a:prstGeom>
        </p:spPr>
      </p:pic>
      <p:pic>
        <p:nvPicPr>
          <p:cNvPr id="37" name="Object 5">
            <a:extLst>
              <a:ext uri="{FF2B5EF4-FFF2-40B4-BE49-F238E27FC236}">
                <a16:creationId xmlns:a16="http://schemas.microsoft.com/office/drawing/2014/main" id="{CE41E942-8F99-A548-AB77-02277947333C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007161" y="229686"/>
            <a:ext cx="4356683" cy="558716"/>
          </a:xfrm>
          <a:prstGeom prst="rect">
            <a:avLst/>
          </a:prstGeom>
        </p:spPr>
      </p:pic>
      <p:pic>
        <p:nvPicPr>
          <p:cNvPr id="38" name="Object 9">
            <a:extLst>
              <a:ext uri="{FF2B5EF4-FFF2-40B4-BE49-F238E27FC236}">
                <a16:creationId xmlns:a16="http://schemas.microsoft.com/office/drawing/2014/main" id="{DCB0BABA-AFA2-402D-81A7-B4D018387686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50735" y="2169484"/>
            <a:ext cx="2674797" cy="1686462"/>
          </a:xfrm>
          <a:prstGeom prst="rect">
            <a:avLst/>
          </a:prstGeom>
        </p:spPr>
      </p:pic>
      <p:grpSp>
        <p:nvGrpSpPr>
          <p:cNvPr id="39" name="그룹 1003">
            <a:extLst>
              <a:ext uri="{FF2B5EF4-FFF2-40B4-BE49-F238E27FC236}">
                <a16:creationId xmlns:a16="http://schemas.microsoft.com/office/drawing/2014/main" id="{FB085FBD-10EC-4EAC-AF28-E63AD5F73AF5}"/>
              </a:ext>
            </a:extLst>
          </p:cNvPr>
          <p:cNvGrpSpPr/>
          <p:nvPr/>
        </p:nvGrpSpPr>
        <p:grpSpPr>
          <a:xfrm>
            <a:off x="11043247" y="5650874"/>
            <a:ext cx="531898" cy="439624"/>
            <a:chOff x="4944356" y="4259702"/>
            <a:chExt cx="531898" cy="439624"/>
          </a:xfrm>
        </p:grpSpPr>
        <p:pic>
          <p:nvPicPr>
            <p:cNvPr id="40" name="Object 11">
              <a:extLst>
                <a:ext uri="{FF2B5EF4-FFF2-40B4-BE49-F238E27FC236}">
                  <a16:creationId xmlns:a16="http://schemas.microsoft.com/office/drawing/2014/main" id="{9DEB241D-4ABD-4DB9-86F5-AD14957C9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944356" y="4259702"/>
              <a:ext cx="531898" cy="439624"/>
            </a:xfrm>
            <a:prstGeom prst="rect">
              <a:avLst/>
            </a:prstGeom>
          </p:spPr>
        </p:pic>
      </p:grpSp>
      <p:grpSp>
        <p:nvGrpSpPr>
          <p:cNvPr id="41" name="그룹 1004">
            <a:extLst>
              <a:ext uri="{FF2B5EF4-FFF2-40B4-BE49-F238E27FC236}">
                <a16:creationId xmlns:a16="http://schemas.microsoft.com/office/drawing/2014/main" id="{9E24CA78-1CDB-4B4F-BC53-81A81B38FCC9}"/>
              </a:ext>
            </a:extLst>
          </p:cNvPr>
          <p:cNvGrpSpPr/>
          <p:nvPr/>
        </p:nvGrpSpPr>
        <p:grpSpPr>
          <a:xfrm flipV="1">
            <a:off x="2201162" y="7554540"/>
            <a:ext cx="6379822" cy="45719"/>
            <a:chOff x="1132133" y="7600259"/>
            <a:chExt cx="4288109" cy="35192"/>
          </a:xfrm>
        </p:grpSpPr>
        <p:pic>
          <p:nvPicPr>
            <p:cNvPr id="42" name="Object 14">
              <a:extLst>
                <a:ext uri="{FF2B5EF4-FFF2-40B4-BE49-F238E27FC236}">
                  <a16:creationId xmlns:a16="http://schemas.microsoft.com/office/drawing/2014/main" id="{9CF1E4B4-EAE5-4F65-A1AE-A480B8BE56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32133" y="7600259"/>
              <a:ext cx="4288109" cy="35192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5F8591C-2D23-424A-BF30-510E2D89FADA}"/>
                  </a:ext>
                </a:extLst>
              </p:cNvPr>
              <p:cNvSpPr txBox="1"/>
              <p:nvPr/>
            </p:nvSpPr>
            <p:spPr>
              <a:xfrm>
                <a:off x="3913666" y="6168994"/>
                <a:ext cx="236443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3600" b="1" i="1" smtClean="0">
                          <a:solidFill>
                            <a:srgbClr val="6D4985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altLang="ko-KR" sz="3600" b="1" i="1" smtClean="0">
                          <a:solidFill>
                            <a:srgbClr val="6D4985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ko-KR" sz="3600" b="1" i="1" smtClean="0">
                          <a:solidFill>
                            <a:srgbClr val="6D4985"/>
                          </a:solidFill>
                          <a:latin typeface="Cambria Math" panose="02040503050406030204" pitchFamily="18" charset="0"/>
                        </a:rPr>
                        <m:t>𝒂𝒙</m:t>
                      </m:r>
                      <m:r>
                        <a:rPr lang="en-US" altLang="ko-KR" sz="3600" b="1" i="1" smtClean="0">
                          <a:solidFill>
                            <a:srgbClr val="6D4985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ko-KR" sz="3600" b="1" i="1" smtClean="0">
                          <a:solidFill>
                            <a:srgbClr val="6D4985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ko-KR" altLang="en-US" sz="3600" b="1" dirty="0">
                  <a:solidFill>
                    <a:srgbClr val="6D4985"/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5F8591C-2D23-424A-BF30-510E2D89FA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3666" y="6168994"/>
                <a:ext cx="2364430" cy="55399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>
            <a:extLst>
              <a:ext uri="{FF2B5EF4-FFF2-40B4-BE49-F238E27FC236}">
                <a16:creationId xmlns:a16="http://schemas.microsoft.com/office/drawing/2014/main" id="{4506AAE0-5A30-4B3F-B960-82C8437B9091}"/>
              </a:ext>
            </a:extLst>
          </p:cNvPr>
          <p:cNvSpPr txBox="1"/>
          <p:nvPr/>
        </p:nvSpPr>
        <p:spPr>
          <a:xfrm>
            <a:off x="3457741" y="7886700"/>
            <a:ext cx="3866663" cy="1705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b="1" dirty="0">
                <a:solidFill>
                  <a:srgbClr val="6D498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 : </a:t>
            </a:r>
            <a:r>
              <a:rPr lang="ko-KR" altLang="en-US" b="1" dirty="0">
                <a:solidFill>
                  <a:srgbClr val="6D498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회귀 계수</a:t>
            </a:r>
            <a:r>
              <a:rPr lang="en-US" altLang="ko-KR" b="1" dirty="0">
                <a:solidFill>
                  <a:srgbClr val="6D498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b="1" dirty="0">
                <a:solidFill>
                  <a:srgbClr val="6D498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직선의 기울기</a:t>
            </a:r>
            <a:r>
              <a:rPr lang="en-US" altLang="ko-KR" b="1" dirty="0">
                <a:solidFill>
                  <a:srgbClr val="6D498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b="1" dirty="0">
                <a:solidFill>
                  <a:srgbClr val="6D498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b : </a:t>
            </a:r>
            <a:r>
              <a:rPr lang="ko-KR" altLang="en-US" b="1" dirty="0">
                <a:solidFill>
                  <a:srgbClr val="6D498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절편</a:t>
            </a:r>
            <a:endParaRPr lang="en-US" altLang="ko-KR" b="1" dirty="0">
              <a:solidFill>
                <a:srgbClr val="6D4985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b="1" dirty="0">
                <a:solidFill>
                  <a:srgbClr val="6D498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x : </a:t>
            </a:r>
            <a:r>
              <a:rPr lang="ko-KR" altLang="en-US" b="1" dirty="0">
                <a:solidFill>
                  <a:srgbClr val="6D498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독립변수</a:t>
            </a:r>
            <a:endParaRPr lang="en-US" altLang="ko-KR" b="1" dirty="0">
              <a:solidFill>
                <a:srgbClr val="6D4985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b="1" dirty="0">
                <a:solidFill>
                  <a:srgbClr val="6D498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y : </a:t>
            </a:r>
            <a:r>
              <a:rPr lang="ko-KR" altLang="en-US" b="1" dirty="0">
                <a:solidFill>
                  <a:srgbClr val="6D498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종속변수</a:t>
            </a:r>
          </a:p>
        </p:txBody>
      </p:sp>
      <p:pic>
        <p:nvPicPr>
          <p:cNvPr id="24" name="Object 5">
            <a:extLst>
              <a:ext uri="{FF2B5EF4-FFF2-40B4-BE49-F238E27FC236}">
                <a16:creationId xmlns:a16="http://schemas.microsoft.com/office/drawing/2014/main" id="{76B12906-5FFC-4097-9FE0-A67798A95D5A}"/>
              </a:ext>
            </a:extLst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943453" y="4160928"/>
            <a:ext cx="10700980" cy="15922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>
            <a:extLst>
              <a:ext uri="{FF2B5EF4-FFF2-40B4-BE49-F238E27FC236}">
                <a16:creationId xmlns:a16="http://schemas.microsoft.com/office/drawing/2014/main" id="{DC05132C-7635-47B7-8D3B-E6DA9A1839AD}"/>
              </a:ext>
            </a:extLst>
          </p:cNvPr>
          <p:cNvSpPr/>
          <p:nvPr/>
        </p:nvSpPr>
        <p:spPr>
          <a:xfrm>
            <a:off x="-1143" y="1181101"/>
            <a:ext cx="18287999" cy="9105900"/>
          </a:xfrm>
          <a:prstGeom prst="rect">
            <a:avLst/>
          </a:prstGeom>
          <a:solidFill>
            <a:srgbClr val="694680"/>
          </a:solidFill>
          <a:ln>
            <a:solidFill>
              <a:srgbClr val="6946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03" name="그룹 1003"/>
          <p:cNvGrpSpPr/>
          <p:nvPr/>
        </p:nvGrpSpPr>
        <p:grpSpPr>
          <a:xfrm>
            <a:off x="1297435" y="8207389"/>
            <a:ext cx="430471" cy="430471"/>
            <a:chOff x="1297436" y="8738590"/>
            <a:chExt cx="430471" cy="430471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97436" y="8738590"/>
              <a:ext cx="430471" cy="430471"/>
            </a:xfrm>
            <a:prstGeom prst="rect">
              <a:avLst/>
            </a:prstGeom>
          </p:spPr>
        </p:pic>
      </p:grpSp>
      <p:grpSp>
        <p:nvGrpSpPr>
          <p:cNvPr id="28" name="그룹 1002">
            <a:extLst>
              <a:ext uri="{FF2B5EF4-FFF2-40B4-BE49-F238E27FC236}">
                <a16:creationId xmlns:a16="http://schemas.microsoft.com/office/drawing/2014/main" id="{D4B35B73-2395-F54A-A94B-7EC9C4738A4E}"/>
              </a:ext>
            </a:extLst>
          </p:cNvPr>
          <p:cNvGrpSpPr/>
          <p:nvPr/>
        </p:nvGrpSpPr>
        <p:grpSpPr>
          <a:xfrm>
            <a:off x="1297436" y="8738589"/>
            <a:ext cx="430471" cy="430471"/>
            <a:chOff x="1297436" y="8207390"/>
            <a:chExt cx="430471" cy="430471"/>
          </a:xfrm>
        </p:grpSpPr>
        <p:pic>
          <p:nvPicPr>
            <p:cNvPr id="29" name="Object 8">
              <a:extLst>
                <a:ext uri="{FF2B5EF4-FFF2-40B4-BE49-F238E27FC236}">
                  <a16:creationId xmlns:a16="http://schemas.microsoft.com/office/drawing/2014/main" id="{77A1544A-E46D-214A-BD68-EB90A3F986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7436" y="8207390"/>
              <a:ext cx="430471" cy="430471"/>
            </a:xfrm>
            <a:prstGeom prst="rect">
              <a:avLst/>
            </a:prstGeom>
          </p:spPr>
        </p:pic>
      </p:grpSp>
      <p:grpSp>
        <p:nvGrpSpPr>
          <p:cNvPr id="1001" name="그룹 1001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pic>
        <p:nvPicPr>
          <p:cNvPr id="6" name="Object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963515" y="5204421"/>
            <a:ext cx="9753890" cy="3321060"/>
          </a:xfrm>
          <a:prstGeom prst="rect">
            <a:avLst/>
          </a:prstGeom>
        </p:spPr>
      </p:pic>
      <p:pic>
        <p:nvPicPr>
          <p:cNvPr id="7" name="Object 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039643" y="4456319"/>
            <a:ext cx="5252990" cy="809753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1297436" y="7676190"/>
            <a:ext cx="430471" cy="430471"/>
            <a:chOff x="1297436" y="7676190"/>
            <a:chExt cx="430471" cy="430471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97436" y="7676190"/>
              <a:ext cx="430471" cy="430471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885595" y="3572979"/>
            <a:ext cx="6171429" cy="3139756"/>
            <a:chOff x="885595" y="3572979"/>
            <a:chExt cx="6171429" cy="3139756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5595" y="3572979"/>
              <a:ext cx="6171429" cy="3139756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8039642" y="4249078"/>
            <a:ext cx="9536257" cy="22698"/>
            <a:chOff x="7997800" y="4586873"/>
            <a:chExt cx="9536257" cy="22698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997800" y="4586873"/>
              <a:ext cx="9536257" cy="22698"/>
            </a:xfrm>
            <a:prstGeom prst="rect">
              <a:avLst/>
            </a:prstGeom>
          </p:spPr>
        </p:pic>
      </p:grpSp>
      <p:sp>
        <p:nvSpPr>
          <p:cNvPr id="27" name="Object 12">
            <a:extLst>
              <a:ext uri="{FF2B5EF4-FFF2-40B4-BE49-F238E27FC236}">
                <a16:creationId xmlns:a16="http://schemas.microsoft.com/office/drawing/2014/main" id="{1E557A02-CA00-0044-B15A-009FB2A86D4C}"/>
              </a:ext>
            </a:extLst>
          </p:cNvPr>
          <p:cNvSpPr txBox="1"/>
          <p:nvPr/>
        </p:nvSpPr>
        <p:spPr>
          <a:xfrm>
            <a:off x="6129014" y="109835"/>
            <a:ext cx="601319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kern="0" spc="-100" dirty="0">
                <a:solidFill>
                  <a:schemeClr val="bg1"/>
                </a:solidFill>
                <a:latin typeface="KoPubWorldDotum_Pro Bold" pitchFamily="34" charset="0"/>
                <a:cs typeface="KoPubWorldDotum_Pro Bold" pitchFamily="34" charset="0"/>
              </a:rPr>
              <a:t>01. Data Download &amp; Preprocessing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23" name="Object 1">
            <a:extLst>
              <a:ext uri="{FF2B5EF4-FFF2-40B4-BE49-F238E27FC236}">
                <a16:creationId xmlns:a16="http://schemas.microsoft.com/office/drawing/2014/main" id="{739A9200-B92C-4138-A425-ACCA2F2C859D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278096" y="571591"/>
            <a:ext cx="3695673" cy="609509"/>
          </a:xfrm>
          <a:prstGeom prst="rect">
            <a:avLst/>
          </a:prstGeom>
        </p:spPr>
      </p:pic>
      <p:pic>
        <p:nvPicPr>
          <p:cNvPr id="24" name="Object 5">
            <a:extLst>
              <a:ext uri="{FF2B5EF4-FFF2-40B4-BE49-F238E27FC236}">
                <a16:creationId xmlns:a16="http://schemas.microsoft.com/office/drawing/2014/main" id="{B28621E2-6EE0-4445-BB4F-DEE5F8BEF7A9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007161" y="229686"/>
            <a:ext cx="4356683" cy="5587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2D5DB4A-27FC-495F-8338-0D58CDCB9FBA}"/>
              </a:ext>
            </a:extLst>
          </p:cNvPr>
          <p:cNvSpPr txBox="1"/>
          <p:nvPr/>
        </p:nvSpPr>
        <p:spPr>
          <a:xfrm>
            <a:off x="7943762" y="3361785"/>
            <a:ext cx="4800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 b="1" dirty="0">
                <a:solidFill>
                  <a:schemeClr val="bg1"/>
                </a:solidFill>
              </a:rPr>
              <a:t>모형 실험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813657" y="2953639"/>
            <a:ext cx="20695058" cy="4377358"/>
            <a:chOff x="-813657" y="2953639"/>
            <a:chExt cx="20695058" cy="4377358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13657" y="2953639"/>
              <a:ext cx="20695058" cy="4377358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485714" y="4481138"/>
            <a:ext cx="17314286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8000" b="1" kern="0" spc="-400" dirty="0">
                <a:solidFill>
                  <a:srgbClr val="694680"/>
                </a:solidFill>
                <a:latin typeface="KoPubWorldDotum_Pro Bold"/>
                <a:cs typeface="KoPubWorldDotum_Pro Bold" pitchFamily="34" charset="0"/>
              </a:rPr>
              <a:t> </a:t>
            </a:r>
            <a:r>
              <a:rPr lang="en-US" sz="8000" b="1" kern="0" spc="-400" dirty="0">
                <a:solidFill>
                  <a:srgbClr val="694680"/>
                </a:solidFill>
                <a:latin typeface="KoPubWorldDotum_Pro Bold"/>
                <a:ea typeface="+mj-ea"/>
                <a:cs typeface="KoPubWorldDotum_Pro Bold" pitchFamily="34" charset="0"/>
              </a:rPr>
              <a:t>02. </a:t>
            </a:r>
            <a:r>
              <a:rPr lang="ko-KR" altLang="en-US" sz="8000" b="1" kern="0" spc="-400" dirty="0">
                <a:solidFill>
                  <a:srgbClr val="A179B6"/>
                </a:solidFill>
                <a:latin typeface="KoPubWorldDotum_Pro Bold"/>
                <a:ea typeface="+mj-ea"/>
                <a:cs typeface="KoPubWorldDotum_Pro Bold" pitchFamily="34" charset="0"/>
              </a:rPr>
              <a:t>자료 분석 및 결과</a:t>
            </a:r>
            <a:endParaRPr lang="en-US" sz="8000" b="1" dirty="0">
              <a:latin typeface="KoPubWorldDotum_Pro Bold"/>
              <a:ea typeface="+mj-ea"/>
            </a:endParaRPr>
          </a:p>
        </p:txBody>
      </p:sp>
      <p:grpSp>
        <p:nvGrpSpPr>
          <p:cNvPr id="1003" name="그룹 1003"/>
          <p:cNvGrpSpPr/>
          <p:nvPr/>
        </p:nvGrpSpPr>
        <p:grpSpPr>
          <a:xfrm>
            <a:off x="-1066667" y="9099730"/>
            <a:ext cx="19352381" cy="47085"/>
            <a:chOff x="-1066667" y="9099730"/>
            <a:chExt cx="19352381" cy="47085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1066667" y="9099730"/>
              <a:ext cx="19352381" cy="4708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3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0" accel="100000" fill="hold">
                                          <p:stCondLst>
                                            <p:cond delay="63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813657" y="2953639"/>
            <a:ext cx="20695058" cy="4377358"/>
            <a:chOff x="-813657" y="2953639"/>
            <a:chExt cx="20695058" cy="4377358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13657" y="2953639"/>
              <a:ext cx="20695058" cy="4377358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485714" y="3444750"/>
            <a:ext cx="1731428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3600" kern="0" spc="-400" dirty="0">
                <a:solidFill>
                  <a:srgbClr val="A179B6"/>
                </a:solidFill>
                <a:latin typeface="KoPubWorldDotum_Pro Bold" pitchFamily="34" charset="0"/>
                <a:cs typeface="KoPubWorldDotum_Pro Bold" pitchFamily="34" charset="0"/>
              </a:rPr>
              <a:t>모델링 결과 및 분석</a:t>
            </a:r>
            <a:endParaRPr lang="en-US" sz="3600" dirty="0"/>
          </a:p>
        </p:txBody>
      </p:sp>
      <p:grpSp>
        <p:nvGrpSpPr>
          <p:cNvPr id="1003" name="그룹 1003"/>
          <p:cNvGrpSpPr/>
          <p:nvPr/>
        </p:nvGrpSpPr>
        <p:grpSpPr>
          <a:xfrm>
            <a:off x="-1066667" y="9099730"/>
            <a:ext cx="19352381" cy="47085"/>
            <a:chOff x="-1066667" y="9099730"/>
            <a:chExt cx="19352381" cy="47085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1066667" y="9099730"/>
              <a:ext cx="19352381" cy="47085"/>
            </a:xfrm>
            <a:prstGeom prst="rect">
              <a:avLst/>
            </a:prstGeom>
          </p:spPr>
        </p:pic>
      </p:grpSp>
      <p:sp>
        <p:nvSpPr>
          <p:cNvPr id="9" name="Object 5">
            <a:extLst>
              <a:ext uri="{FF2B5EF4-FFF2-40B4-BE49-F238E27FC236}">
                <a16:creationId xmlns:a16="http://schemas.microsoft.com/office/drawing/2014/main" id="{64CEBA45-2229-A64A-B0CC-BD108E6014C6}"/>
              </a:ext>
            </a:extLst>
          </p:cNvPr>
          <p:cNvSpPr txBox="1"/>
          <p:nvPr/>
        </p:nvSpPr>
        <p:spPr>
          <a:xfrm>
            <a:off x="-2193838" y="4446614"/>
            <a:ext cx="22673390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9600" kern="0" spc="-400" dirty="0">
                <a:solidFill>
                  <a:schemeClr val="bg1">
                    <a:lumMod val="65000"/>
                  </a:schemeClr>
                </a:solidFill>
                <a:latin typeface="KoPubWorldDotum_Pro Bold" pitchFamily="34" charset="0"/>
                <a:cs typeface="KoPubWorldDotum_Pro Bold" pitchFamily="34" charset="0"/>
              </a:rPr>
              <a:t>01</a:t>
            </a:r>
            <a:r>
              <a:rPr lang="en-US" sz="9600" kern="0" spc="-400" dirty="0">
                <a:solidFill>
                  <a:srgbClr val="E0BFE6"/>
                </a:solidFill>
                <a:latin typeface="KoPubWorldDotum_Pro Bold" pitchFamily="34" charset="0"/>
                <a:cs typeface="KoPubWorldDotum_Pro Bold" pitchFamily="34" charset="0"/>
              </a:rPr>
              <a:t> </a:t>
            </a:r>
            <a:r>
              <a:rPr lang="en-US" sz="9600" kern="0" spc="-400" dirty="0">
                <a:solidFill>
                  <a:schemeClr val="bg1">
                    <a:lumMod val="50000"/>
                  </a:schemeClr>
                </a:solidFill>
                <a:latin typeface="KoPubWorldDotum_Pro Bold" pitchFamily="34" charset="0"/>
                <a:cs typeface="KoPubWorldDotum_Pro Bold" pitchFamily="34" charset="0"/>
              </a:rPr>
              <a:t>TIME SERIES</a:t>
            </a:r>
            <a:endParaRPr lang="en-US" sz="9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7770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2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" accel="100000" fill="hold">
                                          <p:stCondLst>
                                            <p:cond delay="7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4">
            <a:extLst>
              <a:ext uri="{FF2B5EF4-FFF2-40B4-BE49-F238E27FC236}">
                <a16:creationId xmlns:a16="http://schemas.microsoft.com/office/drawing/2014/main" id="{37047B47-CCFD-F840-9A9D-99EDCCE1C26F}"/>
              </a:ext>
            </a:extLst>
          </p:cNvPr>
          <p:cNvSpPr txBox="1"/>
          <p:nvPr/>
        </p:nvSpPr>
        <p:spPr>
          <a:xfrm>
            <a:off x="412938" y="567494"/>
            <a:ext cx="25934936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400" b="1" kern="0" spc="600" dirty="0">
                <a:solidFill>
                  <a:srgbClr val="A179B6"/>
                </a:solidFill>
                <a:latin typeface="KoPubWorldDotum_Pro Bold" pitchFamily="34" charset="0"/>
                <a:cs typeface="KoPubWorldDotum_Pro Bold" pitchFamily="34" charset="0"/>
              </a:rPr>
              <a:t>0</a:t>
            </a:r>
            <a:r>
              <a:rPr lang="en-US" altLang="ko-KR" sz="2400" b="1" kern="0" spc="600" dirty="0">
                <a:solidFill>
                  <a:srgbClr val="A179B6"/>
                </a:solidFill>
                <a:latin typeface="KoPubWorldDotum_Pro Bold" pitchFamily="34" charset="0"/>
                <a:cs typeface="KoPubWorldDotum_Pro Bold" pitchFamily="34" charset="0"/>
              </a:rPr>
              <a:t>1</a:t>
            </a:r>
            <a:r>
              <a:rPr lang="ko-KR" altLang="en-US" sz="2400" b="1" kern="0" spc="600" dirty="0">
                <a:solidFill>
                  <a:srgbClr val="A179B6"/>
                </a:solidFill>
                <a:latin typeface="KoPubWorldDotum_Pro Bold" pitchFamily="34" charset="0"/>
                <a:cs typeface="KoPubWorldDotum_Pro Bold" pitchFamily="34" charset="0"/>
              </a:rPr>
              <a:t> </a:t>
            </a:r>
            <a:r>
              <a:rPr lang="en-US" altLang="ko-KR" sz="2400" b="1" kern="0" spc="600" dirty="0">
                <a:solidFill>
                  <a:srgbClr val="A179B6"/>
                </a:solidFill>
                <a:latin typeface="KoPubWorldDotum_Pro Bold" pitchFamily="34" charset="0"/>
                <a:cs typeface="KoPubWorldDotum_Pro Bold" pitchFamily="34" charset="0"/>
              </a:rPr>
              <a:t>TIME SERIES</a:t>
            </a:r>
            <a:endParaRPr lang="en-US" dirty="0"/>
          </a:p>
        </p:txBody>
      </p:sp>
      <p:grpSp>
        <p:nvGrpSpPr>
          <p:cNvPr id="1001" name="그룹 1001"/>
          <p:cNvGrpSpPr/>
          <p:nvPr/>
        </p:nvGrpSpPr>
        <p:grpSpPr>
          <a:xfrm>
            <a:off x="9333333" y="2571429"/>
            <a:ext cx="8526745" cy="886177"/>
            <a:chOff x="9333333" y="2571429"/>
            <a:chExt cx="8526745" cy="886177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33333" y="2571429"/>
              <a:ext cx="8526745" cy="886177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412938" y="2571429"/>
            <a:ext cx="8539084" cy="606812"/>
            <a:chOff x="412938" y="2571429"/>
            <a:chExt cx="8539084" cy="606812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2938" y="2571429"/>
              <a:ext cx="8539084" cy="606812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-85011" y="1677858"/>
            <a:ext cx="9534981" cy="79998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000" b="1" kern="0" spc="-2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&lt; snowdepth time series in JEONJU &gt;</a:t>
            </a:r>
            <a:endParaRPr lang="en-US" dirty="0"/>
          </a:p>
        </p:txBody>
      </p:sp>
      <p:grpSp>
        <p:nvGrpSpPr>
          <p:cNvPr id="1004" name="그룹 1004"/>
          <p:cNvGrpSpPr/>
          <p:nvPr/>
        </p:nvGrpSpPr>
        <p:grpSpPr>
          <a:xfrm>
            <a:off x="412938" y="2892527"/>
            <a:ext cx="8539084" cy="6764618"/>
            <a:chOff x="412938" y="2892527"/>
            <a:chExt cx="8539084" cy="6764618"/>
          </a:xfrm>
        </p:grpSpPr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2938" y="2892527"/>
              <a:ext cx="8539084" cy="6764618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9333333" y="2892527"/>
            <a:ext cx="8526745" cy="6791114"/>
            <a:chOff x="9333333" y="2892527"/>
            <a:chExt cx="8526745" cy="6791114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33333" y="2892527"/>
              <a:ext cx="8526745" cy="6791114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9383848" y="1681667"/>
            <a:ext cx="8425714" cy="77712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000" b="1" kern="0" spc="-2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&lt; snowday time series in JEONJU &gt;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813657" y="2953639"/>
            <a:ext cx="20695058" cy="4377358"/>
            <a:chOff x="-813657" y="2953639"/>
            <a:chExt cx="20695058" cy="4377358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13657" y="2953639"/>
              <a:ext cx="20695058" cy="4377358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485714" y="3444750"/>
            <a:ext cx="1731428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3600" kern="0" spc="-400" dirty="0">
                <a:solidFill>
                  <a:srgbClr val="A179B6"/>
                </a:solidFill>
                <a:latin typeface="KoPubWorldDotum_Pro Bold" pitchFamily="34" charset="0"/>
                <a:cs typeface="KoPubWorldDotum_Pro Bold" pitchFamily="34" charset="0"/>
              </a:rPr>
              <a:t>모델링 결과 및 분석</a:t>
            </a:r>
            <a:endParaRPr lang="en-US" sz="3600" dirty="0"/>
          </a:p>
        </p:txBody>
      </p:sp>
      <p:grpSp>
        <p:nvGrpSpPr>
          <p:cNvPr id="1003" name="그룹 1003"/>
          <p:cNvGrpSpPr/>
          <p:nvPr/>
        </p:nvGrpSpPr>
        <p:grpSpPr>
          <a:xfrm>
            <a:off x="-1066667" y="9099730"/>
            <a:ext cx="19352381" cy="47085"/>
            <a:chOff x="-1066667" y="9099730"/>
            <a:chExt cx="19352381" cy="47085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1066667" y="9099730"/>
              <a:ext cx="19352381" cy="47085"/>
            </a:xfrm>
            <a:prstGeom prst="rect">
              <a:avLst/>
            </a:prstGeom>
          </p:spPr>
        </p:pic>
      </p:grpSp>
      <p:sp>
        <p:nvSpPr>
          <p:cNvPr id="9" name="Object 5">
            <a:extLst>
              <a:ext uri="{FF2B5EF4-FFF2-40B4-BE49-F238E27FC236}">
                <a16:creationId xmlns:a16="http://schemas.microsoft.com/office/drawing/2014/main" id="{64CEBA45-2229-A64A-B0CC-BD108E6014C6}"/>
              </a:ext>
            </a:extLst>
          </p:cNvPr>
          <p:cNvSpPr txBox="1"/>
          <p:nvPr/>
        </p:nvSpPr>
        <p:spPr>
          <a:xfrm>
            <a:off x="-2193838" y="4446614"/>
            <a:ext cx="22673390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9600" kern="0" spc="-400" dirty="0">
                <a:solidFill>
                  <a:schemeClr val="bg1">
                    <a:lumMod val="65000"/>
                  </a:schemeClr>
                </a:solidFill>
                <a:latin typeface="KoPubWorldDotum_Pro Bold" pitchFamily="34" charset="0"/>
                <a:cs typeface="KoPubWorldDotum_Pro Bold" pitchFamily="34" charset="0"/>
              </a:rPr>
              <a:t>02</a:t>
            </a:r>
            <a:r>
              <a:rPr lang="en-US" sz="9600" kern="0" spc="-400" dirty="0">
                <a:solidFill>
                  <a:srgbClr val="E0BFE6"/>
                </a:solidFill>
                <a:latin typeface="KoPubWorldDotum_Pro Bold" pitchFamily="34" charset="0"/>
                <a:cs typeface="KoPubWorldDotum_Pro Bold" pitchFamily="34" charset="0"/>
              </a:rPr>
              <a:t> </a:t>
            </a:r>
            <a:r>
              <a:rPr lang="en-US" sz="9600" kern="0" spc="-400" dirty="0">
                <a:solidFill>
                  <a:schemeClr val="bg1">
                    <a:lumMod val="50000"/>
                  </a:schemeClr>
                </a:solidFill>
                <a:latin typeface="KoPubWorldDotum_Pro Bold" pitchFamily="34" charset="0"/>
                <a:cs typeface="KoPubWorldDotum_Pro Bold" pitchFamily="34" charset="0"/>
              </a:rPr>
              <a:t>Regression</a:t>
            </a:r>
            <a:endParaRPr lang="en-US" sz="9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9069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2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" accel="100000" fill="hold">
                                          <p:stCondLst>
                                            <p:cond delay="7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지도이(가) 표시된 사진&#10;&#10;자동 생성된 설명">
            <a:extLst>
              <a:ext uri="{FF2B5EF4-FFF2-40B4-BE49-F238E27FC236}">
                <a16:creationId xmlns:a16="http://schemas.microsoft.com/office/drawing/2014/main" id="{F3CBCEE1-8AA3-7E4F-BCD0-C69EDB65B38F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57" y="1503300"/>
            <a:ext cx="8931600" cy="859320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BD533054-B565-C447-9123-DAB450F20AE9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143" y="1503300"/>
            <a:ext cx="8931600" cy="85932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33664" y="260609"/>
            <a:ext cx="25934936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400" b="1" kern="0" spc="600" dirty="0">
                <a:solidFill>
                  <a:srgbClr val="A179B6"/>
                </a:solidFill>
                <a:latin typeface="KoPubWorldDotum_Pro Bold" pitchFamily="34" charset="0"/>
                <a:cs typeface="KoPubWorldDotum_Pro Bold" pitchFamily="34" charset="0"/>
              </a:rPr>
              <a:t>02 REGRESSION</a:t>
            </a:r>
            <a:r>
              <a:rPr lang="en-US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 AIR TEMPERATURE – GEOPOTENTIAL HEIGHT / SST – WIND VECTOR</a:t>
            </a:r>
          </a:p>
          <a:p>
            <a:r>
              <a:rPr lang="en-US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                      - SNOWDEPTH</a:t>
            </a:r>
            <a:endParaRPr lang="en-US" dirty="0"/>
          </a:p>
        </p:txBody>
      </p:sp>
      <p:grpSp>
        <p:nvGrpSpPr>
          <p:cNvPr id="1001" name="그룹 1001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32693" y="1256730"/>
            <a:ext cx="9757143" cy="74664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800" kern="0" spc="-100" dirty="0">
                <a:solidFill>
                  <a:srgbClr val="694680"/>
                </a:solidFill>
                <a:latin typeface="KoPubWorldDotum_Pro Medium" pitchFamily="34" charset="0"/>
                <a:cs typeface="KoPubWorldDotum_Pro Medium" pitchFamily="34" charset="0"/>
              </a:rPr>
              <a:t>Air temperature &amp; Geopotential height</a:t>
            </a:r>
            <a:endParaRPr lang="en-US" dirty="0"/>
          </a:p>
        </p:txBody>
      </p:sp>
      <p:sp>
        <p:nvSpPr>
          <p:cNvPr id="9" name="Object 9"/>
          <p:cNvSpPr txBox="1"/>
          <p:nvPr/>
        </p:nvSpPr>
        <p:spPr>
          <a:xfrm>
            <a:off x="9441814" y="1256729"/>
            <a:ext cx="3600000" cy="74664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800" kern="0" spc="-100" dirty="0">
                <a:solidFill>
                  <a:srgbClr val="694680"/>
                </a:solidFill>
                <a:latin typeface="KoPubWorldDotum_Pro Medium" pitchFamily="34" charset="0"/>
                <a:cs typeface="KoPubWorldDotum_Pro Medium" pitchFamily="34" charset="0"/>
              </a:rPr>
              <a:t>SST &amp; Wind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633664" y="260609"/>
            <a:ext cx="21133575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400" b="1" kern="0" spc="600" dirty="0">
                <a:solidFill>
                  <a:srgbClr val="A179B6"/>
                </a:solidFill>
                <a:latin typeface="KoPubWorldDotum_Pro Bold" pitchFamily="34" charset="0"/>
                <a:cs typeface="KoPubWorldDotum_Pro Bold" pitchFamily="34" charset="0"/>
              </a:rPr>
              <a:t>02 REGRESSION</a:t>
            </a:r>
            <a:r>
              <a:rPr lang="en-US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 SEA ICE CONCENTRATION – AIR TEMPERATURE</a:t>
            </a:r>
          </a:p>
          <a:p>
            <a:r>
              <a:rPr lang="en-US" sz="2400" kern="0" spc="600" dirty="0">
                <a:solidFill>
                  <a:schemeClr val="accent4">
                    <a:lumMod val="75000"/>
                  </a:schemeClr>
                </a:solidFill>
                <a:latin typeface="KoPubWorldDotum_Pro Bold" pitchFamily="34" charset="0"/>
                <a:cs typeface="KoPubWorldDotum_Pro Bold" pitchFamily="34" charset="0"/>
              </a:rPr>
              <a:t>                      </a:t>
            </a:r>
            <a:r>
              <a:rPr lang="en-US" sz="2400" b="1" kern="0" spc="600" dirty="0">
                <a:solidFill>
                  <a:schemeClr val="accent4">
                    <a:lumMod val="75000"/>
                  </a:schemeClr>
                </a:solidFill>
                <a:latin typeface="KoPubWorldDotum_Pro Bold" pitchFamily="34" charset="0"/>
                <a:cs typeface="KoPubWorldDotum_Pro Bold" pitchFamily="34" charset="0"/>
              </a:rPr>
              <a:t>- SNOWDEPTH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F7AF2E8-43F8-F640-B263-24899D5012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272" y="1431856"/>
            <a:ext cx="10741500" cy="8593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813657" y="2953639"/>
            <a:ext cx="20695058" cy="4377358"/>
            <a:chOff x="-813657" y="2953639"/>
            <a:chExt cx="20695058" cy="4377358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13657" y="2953639"/>
              <a:ext cx="20695058" cy="4377358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485714" y="4480600"/>
            <a:ext cx="17314286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8000" b="1" kern="0" spc="-400" dirty="0">
                <a:solidFill>
                  <a:schemeClr val="accent4"/>
                </a:solidFill>
                <a:latin typeface="KoPubWorldDotum_Pro Bold" pitchFamily="34" charset="0"/>
              </a:rPr>
              <a:t>SNOWDEPTH</a:t>
            </a:r>
            <a:endParaRPr lang="en-US" sz="8000" b="1" dirty="0">
              <a:solidFill>
                <a:schemeClr val="accent4"/>
              </a:solidFill>
            </a:endParaRPr>
          </a:p>
        </p:txBody>
      </p:sp>
      <p:grpSp>
        <p:nvGrpSpPr>
          <p:cNvPr id="1003" name="그룹 1003"/>
          <p:cNvGrpSpPr/>
          <p:nvPr/>
        </p:nvGrpSpPr>
        <p:grpSpPr>
          <a:xfrm>
            <a:off x="-1066667" y="9099730"/>
            <a:ext cx="19352381" cy="47085"/>
            <a:chOff x="-1066667" y="9099730"/>
            <a:chExt cx="19352381" cy="47085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1066667" y="9099730"/>
              <a:ext cx="19352381" cy="470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461703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3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0" accel="100000" fill="hold">
                                          <p:stCondLst>
                                            <p:cond delay="63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33664" y="260609"/>
            <a:ext cx="25934936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400" b="1" kern="0" spc="600" dirty="0">
                <a:solidFill>
                  <a:srgbClr val="A179B6"/>
                </a:solidFill>
                <a:latin typeface="KoPubWorldDotum_Pro Bold" pitchFamily="34" charset="0"/>
                <a:cs typeface="KoPubWorldDotum_Pro Bold" pitchFamily="34" charset="0"/>
              </a:rPr>
              <a:t>02 REGRESSION</a:t>
            </a:r>
            <a:r>
              <a:rPr lang="en-US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 </a:t>
            </a:r>
            <a:r>
              <a:rPr lang="en-US" altLang="ko-Kore-KR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- SNOWDEPTH</a:t>
            </a:r>
            <a:endParaRPr lang="en-US" sz="2400" kern="0" spc="600" dirty="0">
              <a:solidFill>
                <a:srgbClr val="694680"/>
              </a:solidFill>
              <a:latin typeface="KoPubWorldDotum_Pro Bold" pitchFamily="34" charset="0"/>
              <a:cs typeface="KoPubWorldDotum_Pro Bold" pitchFamily="34" charset="0"/>
            </a:endParaRPr>
          </a:p>
          <a:p>
            <a:r>
              <a:rPr lang="ko-KR" altLang="en-US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                        </a:t>
            </a:r>
            <a:r>
              <a:rPr lang="en-US" altLang="ko-KR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01</a:t>
            </a:r>
            <a:r>
              <a:rPr lang="ko-KR" altLang="en-US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 </a:t>
            </a:r>
            <a:r>
              <a:rPr lang="en-US" altLang="ko-Kore-KR" sz="2400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AIR TEMPERATURE – GEOPOTENTIAL HEIGHT</a:t>
            </a:r>
            <a:endParaRPr lang="en-US" dirty="0"/>
          </a:p>
        </p:txBody>
      </p:sp>
      <p:grpSp>
        <p:nvGrpSpPr>
          <p:cNvPr id="1001" name="그룹 1001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pic>
        <p:nvPicPr>
          <p:cNvPr id="5" name="그림 4">
            <a:extLst>
              <a:ext uri="{FF2B5EF4-FFF2-40B4-BE49-F238E27FC236}">
                <a16:creationId xmlns:a16="http://schemas.microsoft.com/office/drawing/2014/main" id="{EAD73B09-AE68-479D-ACCD-D9F8B684D0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81" b="11385"/>
          <a:stretch/>
        </p:blipFill>
        <p:spPr>
          <a:xfrm>
            <a:off x="9177057" y="2476500"/>
            <a:ext cx="9158775" cy="5468430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6B880B2B-C476-448F-A2D8-1085128E2F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" t="14173" r="78" b="10531"/>
          <a:stretch/>
        </p:blipFill>
        <p:spPr>
          <a:xfrm>
            <a:off x="11242" y="1977679"/>
            <a:ext cx="4619095" cy="278241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47785BA-DD63-4840-BF4F-58878B8709F8}"/>
              </a:ext>
            </a:extLst>
          </p:cNvPr>
          <p:cNvSpPr txBox="1"/>
          <p:nvPr/>
        </p:nvSpPr>
        <p:spPr>
          <a:xfrm>
            <a:off x="5978788" y="8827215"/>
            <a:ext cx="17180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>
                <a:solidFill>
                  <a:srgbClr val="C3A9D0"/>
                </a:solidFill>
                <a:latin typeface="KoPubWorldDotum_Pro Bold"/>
              </a:rPr>
              <a:t>NDJ(-1)</a:t>
            </a:r>
            <a:endParaRPr lang="ko-KR" altLang="en-US" sz="4000" dirty="0">
              <a:solidFill>
                <a:srgbClr val="C3A9D0"/>
              </a:solidFill>
              <a:latin typeface="KoPubWorldDotum_Pro Bold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D597794-F28E-4B00-9E60-6D57B7F74E6C}"/>
              </a:ext>
            </a:extLst>
          </p:cNvPr>
          <p:cNvSpPr txBox="1"/>
          <p:nvPr/>
        </p:nvSpPr>
        <p:spPr>
          <a:xfrm>
            <a:off x="1377889" y="8827215"/>
            <a:ext cx="18998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>
                <a:solidFill>
                  <a:srgbClr val="C3A9D0"/>
                </a:solidFill>
                <a:latin typeface="KoPubWorldDotum_Pro Bold"/>
              </a:rPr>
              <a:t>OND(-2)</a:t>
            </a:r>
            <a:endParaRPr lang="ko-KR" altLang="en-US" sz="4000" dirty="0">
              <a:solidFill>
                <a:srgbClr val="C3A9D0"/>
              </a:solidFill>
              <a:latin typeface="KoPubWorldDotum_Pro Bold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58E0763-1FE5-43E5-8AB9-D852A271F07D}"/>
              </a:ext>
            </a:extLst>
          </p:cNvPr>
          <p:cNvSpPr txBox="1"/>
          <p:nvPr/>
        </p:nvSpPr>
        <p:spPr>
          <a:xfrm>
            <a:off x="12872869" y="8080634"/>
            <a:ext cx="17671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>
                <a:solidFill>
                  <a:srgbClr val="C3A9D0"/>
                </a:solidFill>
                <a:latin typeface="KoPubWorldDotum_Pro Bold"/>
              </a:rPr>
              <a:t>DJF(-0)</a:t>
            </a:r>
            <a:endParaRPr lang="ko-KR" altLang="en-US" sz="4400" dirty="0">
              <a:solidFill>
                <a:srgbClr val="C3A9D0"/>
              </a:solidFill>
              <a:latin typeface="KoPubWorldDotum_Pro Bold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97473F3-B7CF-4CAF-9523-4BC061B18CD3}"/>
              </a:ext>
            </a:extLst>
          </p:cNvPr>
          <p:cNvSpPr txBox="1"/>
          <p:nvPr/>
        </p:nvSpPr>
        <p:spPr>
          <a:xfrm>
            <a:off x="5942802" y="4858205"/>
            <a:ext cx="17844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>
                <a:solidFill>
                  <a:srgbClr val="C3A9D0"/>
                </a:solidFill>
                <a:latin typeface="KoPubWorldDotum_Pro Bold"/>
              </a:rPr>
              <a:t>ASO(-4)</a:t>
            </a:r>
            <a:endParaRPr lang="ko-KR" altLang="en-US" sz="4000" dirty="0">
              <a:solidFill>
                <a:srgbClr val="C3A9D0"/>
              </a:solidFill>
              <a:latin typeface="KoPubWorldDotum_Pro Bold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4C55B36-F165-4B8F-AA45-16B2A7FEBCD6}"/>
              </a:ext>
            </a:extLst>
          </p:cNvPr>
          <p:cNvSpPr txBox="1"/>
          <p:nvPr/>
        </p:nvSpPr>
        <p:spPr>
          <a:xfrm>
            <a:off x="1547487" y="4841926"/>
            <a:ext cx="1560684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100" dirty="0">
                <a:solidFill>
                  <a:srgbClr val="C3A9D0"/>
                </a:solidFill>
                <a:latin typeface="KoPubWorldDotum_Pro Bold"/>
              </a:rPr>
              <a:t>JJA(-6)</a:t>
            </a:r>
            <a:endParaRPr lang="ko-KR" altLang="en-US" sz="4100" dirty="0">
              <a:solidFill>
                <a:srgbClr val="C3A9D0"/>
              </a:solidFill>
              <a:latin typeface="KoPubWorldDotum_Pro Bold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853FC346-DC2E-4065-9A11-FDD76AC4E0D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63" b="10441"/>
          <a:stretch/>
        </p:blipFill>
        <p:spPr>
          <a:xfrm>
            <a:off x="18282" y="5989087"/>
            <a:ext cx="4619094" cy="2782414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4548816F-DF4B-4A18-B0C9-9BC412A1A67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63" b="10440"/>
          <a:stretch/>
        </p:blipFill>
        <p:spPr>
          <a:xfrm>
            <a:off x="4557963" y="5981701"/>
            <a:ext cx="4619094" cy="27898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35B2B571-E1B3-4DD0-8EC9-CEE2F1E6D12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73" b="10331"/>
          <a:stretch/>
        </p:blipFill>
        <p:spPr>
          <a:xfrm>
            <a:off x="4528259" y="1977679"/>
            <a:ext cx="4619093" cy="278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2600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33664" y="260609"/>
            <a:ext cx="25934936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400" b="1" kern="0" spc="600" dirty="0">
                <a:solidFill>
                  <a:srgbClr val="A179B6"/>
                </a:solidFill>
                <a:latin typeface="KoPubWorldDotum_Pro Bold" pitchFamily="34" charset="0"/>
                <a:cs typeface="KoPubWorldDotum_Pro Bold" pitchFamily="34" charset="0"/>
              </a:rPr>
              <a:t>02 REGRESSION</a:t>
            </a:r>
            <a:r>
              <a:rPr lang="en-US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 </a:t>
            </a:r>
            <a:r>
              <a:rPr lang="en-US" altLang="ko-Kore-KR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- SNOWDEPTH</a:t>
            </a:r>
            <a:endParaRPr lang="en-US" sz="2400" kern="0" spc="600" dirty="0">
              <a:solidFill>
                <a:srgbClr val="694680"/>
              </a:solidFill>
              <a:latin typeface="KoPubWorldDotum_Pro Bold" pitchFamily="34" charset="0"/>
              <a:cs typeface="KoPubWorldDotum_Pro Bold" pitchFamily="34" charset="0"/>
            </a:endParaRPr>
          </a:p>
          <a:p>
            <a:r>
              <a:rPr lang="en-US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                     </a:t>
            </a:r>
            <a:r>
              <a:rPr lang="ko-KR" altLang="en-US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   </a:t>
            </a:r>
            <a:r>
              <a:rPr lang="en-US" altLang="ko-KR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02</a:t>
            </a:r>
            <a:r>
              <a:rPr lang="ko-KR" altLang="en-US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 </a:t>
            </a:r>
            <a:r>
              <a:rPr lang="en-US" altLang="ko-Kore-KR" sz="2400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SST –</a:t>
            </a:r>
            <a:r>
              <a:rPr lang="ko-KR" altLang="en-US" sz="2400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 </a:t>
            </a:r>
            <a:r>
              <a:rPr lang="en-US" altLang="ko-Kore-KR" sz="2400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WIND VECTOR</a:t>
            </a:r>
            <a:endParaRPr lang="en-US" sz="2400" dirty="0"/>
          </a:p>
        </p:txBody>
      </p:sp>
      <p:grpSp>
        <p:nvGrpSpPr>
          <p:cNvPr id="1001" name="그룹 1001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pic>
        <p:nvPicPr>
          <p:cNvPr id="8" name="그림 7">
            <a:extLst>
              <a:ext uri="{FF2B5EF4-FFF2-40B4-BE49-F238E27FC236}">
                <a16:creationId xmlns:a16="http://schemas.microsoft.com/office/drawing/2014/main" id="{95CC2E1A-DAC4-41D6-83E6-3DB92E3DC7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59" b="11992"/>
          <a:stretch/>
        </p:blipFill>
        <p:spPr>
          <a:xfrm>
            <a:off x="38139" y="1852861"/>
            <a:ext cx="4619094" cy="2725233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2689B36C-6FC2-4D04-8AD0-F7E1AB5D03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92" b="11659"/>
          <a:stretch/>
        </p:blipFill>
        <p:spPr>
          <a:xfrm>
            <a:off x="228600" y="6057900"/>
            <a:ext cx="4619094" cy="2725232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8E6029FE-ACBF-4B34-A194-BBDB184DA5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88" b="12539"/>
          <a:stretch/>
        </p:blipFill>
        <p:spPr>
          <a:xfrm>
            <a:off x="9142857" y="2460712"/>
            <a:ext cx="9158775" cy="5354107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2B4013E3-AFB6-498B-BC29-D1EAB801D449}"/>
              </a:ext>
            </a:extLst>
          </p:cNvPr>
          <p:cNvSpPr txBox="1"/>
          <p:nvPr/>
        </p:nvSpPr>
        <p:spPr>
          <a:xfrm>
            <a:off x="6021958" y="8827215"/>
            <a:ext cx="17180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>
                <a:solidFill>
                  <a:srgbClr val="C3A9D0"/>
                </a:solidFill>
                <a:latin typeface="KoPubWorldDotum_Pro Bold"/>
              </a:rPr>
              <a:t>NDJ(-1)</a:t>
            </a:r>
            <a:endParaRPr lang="ko-KR" altLang="en-US" sz="4000" dirty="0">
              <a:solidFill>
                <a:srgbClr val="C3A9D0"/>
              </a:solidFill>
              <a:latin typeface="KoPubWorldDotum_Pro Bold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27C7B30-EFD7-4CCF-9053-AAA52F39CABE}"/>
              </a:ext>
            </a:extLst>
          </p:cNvPr>
          <p:cNvSpPr txBox="1"/>
          <p:nvPr/>
        </p:nvSpPr>
        <p:spPr>
          <a:xfrm>
            <a:off x="1397746" y="8834835"/>
            <a:ext cx="18998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>
                <a:solidFill>
                  <a:srgbClr val="C3A9D0"/>
                </a:solidFill>
                <a:latin typeface="KoPubWorldDotum_Pro Bold"/>
              </a:rPr>
              <a:t>OND(-2)</a:t>
            </a:r>
            <a:endParaRPr lang="ko-KR" altLang="en-US" sz="4000" dirty="0">
              <a:solidFill>
                <a:srgbClr val="C3A9D0"/>
              </a:solidFill>
              <a:latin typeface="KoPubWorldDotum_Pro Bold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A9A238B-B04B-4B08-9706-EE91DD625E3C}"/>
              </a:ext>
            </a:extLst>
          </p:cNvPr>
          <p:cNvSpPr txBox="1"/>
          <p:nvPr/>
        </p:nvSpPr>
        <p:spPr>
          <a:xfrm>
            <a:off x="6074548" y="4783822"/>
            <a:ext cx="17844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>
                <a:solidFill>
                  <a:srgbClr val="C3A9D0"/>
                </a:solidFill>
                <a:latin typeface="KoPubWorldDotum_Pro Bold"/>
              </a:rPr>
              <a:t>ASO(-4)</a:t>
            </a:r>
            <a:endParaRPr lang="ko-KR" altLang="en-US" sz="4000" dirty="0">
              <a:solidFill>
                <a:srgbClr val="C3A9D0"/>
              </a:solidFill>
              <a:latin typeface="KoPubWorldDotum_Pro Bold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79F8578-D1BC-4746-9599-D5A8D7FD35ED}"/>
              </a:ext>
            </a:extLst>
          </p:cNvPr>
          <p:cNvSpPr txBox="1"/>
          <p:nvPr/>
        </p:nvSpPr>
        <p:spPr>
          <a:xfrm>
            <a:off x="1545759" y="4768433"/>
            <a:ext cx="1560684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100" dirty="0">
                <a:solidFill>
                  <a:srgbClr val="C3A9D0"/>
                </a:solidFill>
                <a:latin typeface="KoPubWorldDotum_Pro Bold"/>
              </a:rPr>
              <a:t>JJA(-6)</a:t>
            </a:r>
            <a:endParaRPr lang="ko-KR" altLang="en-US" sz="4100" dirty="0">
              <a:solidFill>
                <a:srgbClr val="C3A9D0"/>
              </a:solidFill>
              <a:latin typeface="KoPubWorldDotum_Pro Bold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927875B-2E10-4593-8837-5685897E867D}"/>
              </a:ext>
            </a:extLst>
          </p:cNvPr>
          <p:cNvSpPr txBox="1"/>
          <p:nvPr/>
        </p:nvSpPr>
        <p:spPr>
          <a:xfrm>
            <a:off x="12838669" y="8065394"/>
            <a:ext cx="17671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>
                <a:solidFill>
                  <a:srgbClr val="C3A9D0"/>
                </a:solidFill>
                <a:latin typeface="KoPubWorldDotum_Pro Bold"/>
              </a:rPr>
              <a:t>DJF(-0)</a:t>
            </a:r>
            <a:endParaRPr lang="ko-KR" altLang="en-US" sz="4400" dirty="0">
              <a:solidFill>
                <a:srgbClr val="C3A9D0"/>
              </a:solidFill>
              <a:latin typeface="KoPubWorldDotum_Pro Bold"/>
            </a:endParaRPr>
          </a:p>
        </p:txBody>
      </p:sp>
      <p:pic>
        <p:nvPicPr>
          <p:cNvPr id="5" name="그림 4" descr="지도이(가) 표시된 사진&#10;&#10;자동 생성된 설명">
            <a:extLst>
              <a:ext uri="{FF2B5EF4-FFF2-40B4-BE49-F238E27FC236}">
                <a16:creationId xmlns:a16="http://schemas.microsoft.com/office/drawing/2014/main" id="{E10D5D22-5FFB-4945-B816-DBC588B5A13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59" b="11992"/>
          <a:stretch/>
        </p:blipFill>
        <p:spPr>
          <a:xfrm>
            <a:off x="4657233" y="1863226"/>
            <a:ext cx="4619094" cy="2725234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6963C22B-E420-433B-BF48-F6FAF9EAD36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92" b="11659"/>
          <a:stretch/>
        </p:blipFill>
        <p:spPr>
          <a:xfrm>
            <a:off x="4657233" y="6008326"/>
            <a:ext cx="4619094" cy="272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696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33664" y="260609"/>
            <a:ext cx="25934936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400" b="1" kern="0" spc="600" dirty="0">
                <a:solidFill>
                  <a:srgbClr val="A179B6"/>
                </a:solidFill>
                <a:latin typeface="KoPubWorldDotum_Pro Bold" pitchFamily="34" charset="0"/>
                <a:cs typeface="KoPubWorldDotum_Pro Bold" pitchFamily="34" charset="0"/>
              </a:rPr>
              <a:t>02 REGRESSION</a:t>
            </a:r>
            <a:r>
              <a:rPr lang="en-US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 </a:t>
            </a:r>
            <a:r>
              <a:rPr lang="en-US" altLang="ko-Kore-KR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- SNOWDEPTH</a:t>
            </a:r>
            <a:endParaRPr lang="en-US" sz="2400" kern="0" spc="600" dirty="0">
              <a:solidFill>
                <a:srgbClr val="694680"/>
              </a:solidFill>
              <a:latin typeface="KoPubWorldDotum_Pro Bold" pitchFamily="34" charset="0"/>
              <a:cs typeface="KoPubWorldDotum_Pro Bold" pitchFamily="34" charset="0"/>
            </a:endParaRPr>
          </a:p>
          <a:p>
            <a:r>
              <a:rPr lang="en-US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                     </a:t>
            </a:r>
            <a:r>
              <a:rPr lang="ko-KR" altLang="en-US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   </a:t>
            </a:r>
            <a:r>
              <a:rPr lang="en-US" altLang="ko-KR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03</a:t>
            </a:r>
            <a:r>
              <a:rPr lang="ko-KR" altLang="en-US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 </a:t>
            </a:r>
            <a:r>
              <a:rPr lang="en-US" altLang="ko-Kore-KR" sz="2400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SEA ICE CONCENTRATION – AIR TEMPERATURE</a:t>
            </a:r>
            <a:endParaRPr lang="en-US" sz="2400" dirty="0"/>
          </a:p>
        </p:txBody>
      </p:sp>
      <p:grpSp>
        <p:nvGrpSpPr>
          <p:cNvPr id="1001" name="그룹 1001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pic>
        <p:nvPicPr>
          <p:cNvPr id="9" name="그림 8">
            <a:extLst>
              <a:ext uri="{FF2B5EF4-FFF2-40B4-BE49-F238E27FC236}">
                <a16:creationId xmlns:a16="http://schemas.microsoft.com/office/drawing/2014/main" id="{979FD2B8-19D6-4159-B849-35008607AA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8" t="8755" r="17396" b="8755"/>
          <a:stretch/>
        </p:blipFill>
        <p:spPr>
          <a:xfrm>
            <a:off x="5559113" y="5833211"/>
            <a:ext cx="3709736" cy="3754488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0F0EB0C7-4EA7-458F-BB71-E4A907B9C3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5" t="8756" r="17250" b="8754"/>
          <a:stretch/>
        </p:blipFill>
        <p:spPr>
          <a:xfrm>
            <a:off x="892356" y="5833211"/>
            <a:ext cx="3709737" cy="3754488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66269B94-347A-4008-93E6-46840E750AC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8" t="8717" r="17398" b="8793"/>
          <a:stretch/>
        </p:blipFill>
        <p:spPr>
          <a:xfrm>
            <a:off x="5559112" y="1411872"/>
            <a:ext cx="3709737" cy="3754488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078D582A-88EE-48A6-892C-71AEE33F311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1" t="8685" r="17393" b="8826"/>
          <a:stretch/>
        </p:blipFill>
        <p:spPr>
          <a:xfrm>
            <a:off x="892356" y="1411872"/>
            <a:ext cx="3709737" cy="3754488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3BF905C3-7566-4DF9-B817-514615C4EF5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92" t="8447" r="17765" b="8532"/>
          <a:stretch/>
        </p:blipFill>
        <p:spPr>
          <a:xfrm>
            <a:off x="12342048" y="2258221"/>
            <a:ext cx="6477000" cy="6706532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9067D07E-0409-450E-AA0C-9C67B677AB71}"/>
              </a:ext>
            </a:extLst>
          </p:cNvPr>
          <p:cNvSpPr txBox="1"/>
          <p:nvPr/>
        </p:nvSpPr>
        <p:spPr>
          <a:xfrm>
            <a:off x="12946725" y="9076819"/>
            <a:ext cx="17671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>
                <a:solidFill>
                  <a:srgbClr val="C3A9D0"/>
                </a:solidFill>
                <a:latin typeface="KoPubWorldDotum_Pro Bold"/>
              </a:rPr>
              <a:t>DJF(-0)</a:t>
            </a:r>
            <a:endParaRPr lang="ko-KR" altLang="en-US" sz="4400" dirty="0">
              <a:solidFill>
                <a:srgbClr val="C3A9D0"/>
              </a:solidFill>
              <a:latin typeface="KoPubWorldDotum_Pro Bold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2E1C772-9B47-48D9-A8C2-C4A06D812D7F}"/>
              </a:ext>
            </a:extLst>
          </p:cNvPr>
          <p:cNvSpPr txBox="1"/>
          <p:nvPr/>
        </p:nvSpPr>
        <p:spPr>
          <a:xfrm>
            <a:off x="6561935" y="9542610"/>
            <a:ext cx="17180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>
                <a:solidFill>
                  <a:srgbClr val="C3A9D0"/>
                </a:solidFill>
                <a:latin typeface="KoPubWorldDotum_Pro Bold"/>
              </a:rPr>
              <a:t>NDJ(-1)</a:t>
            </a:r>
            <a:endParaRPr lang="ko-KR" altLang="en-US" sz="4000" dirty="0">
              <a:solidFill>
                <a:srgbClr val="C3A9D0"/>
              </a:solidFill>
              <a:latin typeface="KoPubWorldDotum_Pro Bold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C34DB4C-9FFF-4A23-9839-1821C772568C}"/>
              </a:ext>
            </a:extLst>
          </p:cNvPr>
          <p:cNvSpPr txBox="1"/>
          <p:nvPr/>
        </p:nvSpPr>
        <p:spPr>
          <a:xfrm>
            <a:off x="1797284" y="9542610"/>
            <a:ext cx="18998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>
                <a:solidFill>
                  <a:srgbClr val="C3A9D0"/>
                </a:solidFill>
                <a:latin typeface="KoPubWorldDotum_Pro Bold"/>
              </a:rPr>
              <a:t>OND(-2)</a:t>
            </a:r>
            <a:endParaRPr lang="ko-KR" altLang="en-US" sz="4000" dirty="0">
              <a:solidFill>
                <a:srgbClr val="C3A9D0"/>
              </a:solidFill>
              <a:latin typeface="KoPubWorldDotum_Pro Bold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672AB4A-419E-4035-B3F3-D9547E01821A}"/>
              </a:ext>
            </a:extLst>
          </p:cNvPr>
          <p:cNvSpPr txBox="1"/>
          <p:nvPr/>
        </p:nvSpPr>
        <p:spPr>
          <a:xfrm>
            <a:off x="6521748" y="5106366"/>
            <a:ext cx="17844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>
                <a:solidFill>
                  <a:srgbClr val="C3A9D0"/>
                </a:solidFill>
                <a:latin typeface="KoPubWorldDotum_Pro Bold"/>
              </a:rPr>
              <a:t>ASO(-4)</a:t>
            </a:r>
            <a:endParaRPr lang="ko-KR" altLang="en-US" sz="4000" dirty="0">
              <a:solidFill>
                <a:srgbClr val="C3A9D0"/>
              </a:solidFill>
              <a:latin typeface="KoPubWorldDotum_Pro Bold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E0FB5D5-86B5-4DBE-83AB-66F4C1D97743}"/>
              </a:ext>
            </a:extLst>
          </p:cNvPr>
          <p:cNvSpPr txBox="1"/>
          <p:nvPr/>
        </p:nvSpPr>
        <p:spPr>
          <a:xfrm>
            <a:off x="1966882" y="5090977"/>
            <a:ext cx="1560684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100" dirty="0">
                <a:solidFill>
                  <a:srgbClr val="C3A9D0"/>
                </a:solidFill>
                <a:latin typeface="KoPubWorldDotum_Pro Bold"/>
              </a:rPr>
              <a:t>JJA(-6)</a:t>
            </a:r>
            <a:endParaRPr lang="ko-KR" altLang="en-US" sz="4100" dirty="0">
              <a:solidFill>
                <a:srgbClr val="C3A9D0"/>
              </a:solidFill>
              <a:latin typeface="KoPubWorldDotum_Pro Bold"/>
            </a:endParaRPr>
          </a:p>
        </p:txBody>
      </p:sp>
    </p:spTree>
    <p:extLst>
      <p:ext uri="{BB962C8B-B14F-4D97-AF65-F5344CB8AC3E}">
        <p14:creationId xmlns:p14="http://schemas.microsoft.com/office/powerpoint/2010/main" val="30445773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813657" y="2953639"/>
            <a:ext cx="20695058" cy="4377358"/>
            <a:chOff x="-813657" y="2953639"/>
            <a:chExt cx="20695058" cy="4377358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13657" y="2953639"/>
              <a:ext cx="20695058" cy="4377358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485714" y="4480600"/>
            <a:ext cx="17314286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8000" b="1" kern="0" spc="-400" dirty="0">
                <a:solidFill>
                  <a:schemeClr val="accent4"/>
                </a:solidFill>
                <a:latin typeface="KoPubWorldDotum_Pro Bold" pitchFamily="34" charset="0"/>
              </a:rPr>
              <a:t>SNOWDAY</a:t>
            </a:r>
            <a:endParaRPr lang="en-US" sz="8000" b="1" dirty="0">
              <a:solidFill>
                <a:schemeClr val="accent4"/>
              </a:solidFill>
            </a:endParaRPr>
          </a:p>
        </p:txBody>
      </p:sp>
      <p:grpSp>
        <p:nvGrpSpPr>
          <p:cNvPr id="1003" name="그룹 1003"/>
          <p:cNvGrpSpPr/>
          <p:nvPr/>
        </p:nvGrpSpPr>
        <p:grpSpPr>
          <a:xfrm>
            <a:off x="-1066667" y="9099730"/>
            <a:ext cx="19352381" cy="47085"/>
            <a:chOff x="-1066667" y="9099730"/>
            <a:chExt cx="19352381" cy="47085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1066667" y="9099730"/>
              <a:ext cx="19352381" cy="470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151272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3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0" accel="100000" fill="hold">
                                          <p:stCondLst>
                                            <p:cond delay="63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33664" y="260609"/>
            <a:ext cx="25934936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400" b="1" kern="0" spc="600" dirty="0">
                <a:solidFill>
                  <a:srgbClr val="A179B6"/>
                </a:solidFill>
                <a:latin typeface="KoPubWorldDotum_Pro Bold" pitchFamily="34" charset="0"/>
                <a:cs typeface="KoPubWorldDotum_Pro Bold" pitchFamily="34" charset="0"/>
              </a:rPr>
              <a:t>02 REGRESSION</a:t>
            </a:r>
            <a:r>
              <a:rPr lang="en-US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 </a:t>
            </a:r>
            <a:r>
              <a:rPr lang="en-US" altLang="ko-Kore-KR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- SNOWDAY</a:t>
            </a:r>
            <a:endParaRPr lang="en-US" sz="2400" kern="0" spc="600" dirty="0">
              <a:solidFill>
                <a:srgbClr val="694680"/>
              </a:solidFill>
              <a:latin typeface="KoPubWorldDotum_Pro Bold" pitchFamily="34" charset="0"/>
              <a:cs typeface="KoPubWorldDotum_Pro Bold" pitchFamily="34" charset="0"/>
            </a:endParaRPr>
          </a:p>
          <a:p>
            <a:r>
              <a:rPr lang="ko-KR" altLang="en-US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                        </a:t>
            </a:r>
            <a:r>
              <a:rPr lang="en-US" altLang="ko-KR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01</a:t>
            </a:r>
            <a:r>
              <a:rPr lang="ko-KR" altLang="en-US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 </a:t>
            </a:r>
            <a:r>
              <a:rPr lang="en-US" altLang="ko-Kore-KR" sz="2400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AIR TEMPERATURE – GEOPOTENTIAL HEIGHT</a:t>
            </a:r>
            <a:endParaRPr lang="en-US" dirty="0"/>
          </a:p>
        </p:txBody>
      </p:sp>
      <p:grpSp>
        <p:nvGrpSpPr>
          <p:cNvPr id="1001" name="그룹 1001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pic>
        <p:nvPicPr>
          <p:cNvPr id="9" name="그림 8">
            <a:extLst>
              <a:ext uri="{FF2B5EF4-FFF2-40B4-BE49-F238E27FC236}">
                <a16:creationId xmlns:a16="http://schemas.microsoft.com/office/drawing/2014/main" id="{2370952A-80C9-4FFE-B355-7B2A01D980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22" b="10885"/>
          <a:stretch/>
        </p:blipFill>
        <p:spPr>
          <a:xfrm>
            <a:off x="36836" y="5994489"/>
            <a:ext cx="4619093" cy="2771190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E0ACC1D8-6C89-485B-9A04-A08E5908A6F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39" b="10782"/>
          <a:stretch/>
        </p:blipFill>
        <p:spPr>
          <a:xfrm>
            <a:off x="9129225" y="2476499"/>
            <a:ext cx="9158775" cy="5486401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4D77DF43-5C2B-43C9-85C4-BBEECD075D4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37" b="10969"/>
          <a:stretch/>
        </p:blipFill>
        <p:spPr>
          <a:xfrm>
            <a:off x="36836" y="1884276"/>
            <a:ext cx="4619093" cy="2771190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8C4C00B6-82CF-4EC0-83CE-FB26A35FAB56}"/>
              </a:ext>
            </a:extLst>
          </p:cNvPr>
          <p:cNvSpPr txBox="1"/>
          <p:nvPr/>
        </p:nvSpPr>
        <p:spPr>
          <a:xfrm>
            <a:off x="5988222" y="8827215"/>
            <a:ext cx="17180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>
                <a:solidFill>
                  <a:srgbClr val="C3A9D0"/>
                </a:solidFill>
                <a:latin typeface="KoPubWorldDotum_Pro Bold"/>
              </a:rPr>
              <a:t>NDJ(-1)</a:t>
            </a:r>
            <a:endParaRPr lang="ko-KR" altLang="en-US" sz="4000" dirty="0">
              <a:solidFill>
                <a:srgbClr val="C3A9D0"/>
              </a:solidFill>
              <a:latin typeface="KoPubWorldDotum_Pro Bold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90D5D6E-AFBA-4EEB-A6F7-833D1C951AA2}"/>
              </a:ext>
            </a:extLst>
          </p:cNvPr>
          <p:cNvSpPr txBox="1"/>
          <p:nvPr/>
        </p:nvSpPr>
        <p:spPr>
          <a:xfrm>
            <a:off x="1396442" y="8827215"/>
            <a:ext cx="18998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>
                <a:solidFill>
                  <a:srgbClr val="C3A9D0"/>
                </a:solidFill>
                <a:latin typeface="KoPubWorldDotum_Pro Bold"/>
              </a:rPr>
              <a:t>OND(-2)</a:t>
            </a:r>
            <a:endParaRPr lang="ko-KR" altLang="en-US" sz="4000" dirty="0">
              <a:solidFill>
                <a:srgbClr val="C3A9D0"/>
              </a:solidFill>
              <a:latin typeface="KoPubWorldDotum_Pro Bold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B9CDD7B-AEF9-4B9E-8E13-25340F755CE3}"/>
              </a:ext>
            </a:extLst>
          </p:cNvPr>
          <p:cNvSpPr txBox="1"/>
          <p:nvPr/>
        </p:nvSpPr>
        <p:spPr>
          <a:xfrm>
            <a:off x="5955007" y="4789557"/>
            <a:ext cx="17844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>
                <a:solidFill>
                  <a:srgbClr val="C3A9D0"/>
                </a:solidFill>
                <a:latin typeface="KoPubWorldDotum_Pro Bold"/>
              </a:rPr>
              <a:t>ASO(-4)</a:t>
            </a:r>
            <a:endParaRPr lang="ko-KR" altLang="en-US" sz="4000" dirty="0">
              <a:solidFill>
                <a:srgbClr val="C3A9D0"/>
              </a:solidFill>
              <a:latin typeface="KoPubWorldDotum_Pro Bold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E81CD11-58CB-4F3C-A719-5AC8D66C685B}"/>
              </a:ext>
            </a:extLst>
          </p:cNvPr>
          <p:cNvSpPr txBox="1"/>
          <p:nvPr/>
        </p:nvSpPr>
        <p:spPr>
          <a:xfrm>
            <a:off x="1566040" y="4816085"/>
            <a:ext cx="1560684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100" dirty="0">
                <a:solidFill>
                  <a:srgbClr val="C3A9D0"/>
                </a:solidFill>
                <a:latin typeface="KoPubWorldDotum_Pro Bold"/>
              </a:rPr>
              <a:t>JJA(-6)</a:t>
            </a:r>
            <a:endParaRPr lang="ko-KR" altLang="en-US" sz="4100" dirty="0">
              <a:solidFill>
                <a:srgbClr val="C3A9D0"/>
              </a:solidFill>
              <a:latin typeface="KoPubWorldDotum_Pro Bold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FA3026B-34A1-43CA-87D8-522073B5C5D0}"/>
              </a:ext>
            </a:extLst>
          </p:cNvPr>
          <p:cNvSpPr txBox="1"/>
          <p:nvPr/>
        </p:nvSpPr>
        <p:spPr>
          <a:xfrm>
            <a:off x="12825037" y="8109650"/>
            <a:ext cx="17671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>
                <a:solidFill>
                  <a:srgbClr val="C3A9D0"/>
                </a:solidFill>
                <a:latin typeface="KoPubWorldDotum_Pro Bold"/>
              </a:rPr>
              <a:t>DJF(-0)</a:t>
            </a:r>
            <a:endParaRPr lang="ko-KR" altLang="en-US" sz="4400" dirty="0">
              <a:solidFill>
                <a:srgbClr val="C3A9D0"/>
              </a:solidFill>
              <a:latin typeface="KoPubWorldDotum_Pro Bold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E589A07-C251-4A4E-B8CA-8C4989AE805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7" b="10690"/>
          <a:stretch/>
        </p:blipFill>
        <p:spPr>
          <a:xfrm>
            <a:off x="4537693" y="5994488"/>
            <a:ext cx="4619093" cy="2771191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234A540E-4B80-44E1-8DB0-11D69668106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4" b="10822"/>
          <a:stretch/>
        </p:blipFill>
        <p:spPr>
          <a:xfrm>
            <a:off x="4537693" y="1884277"/>
            <a:ext cx="4619093" cy="2771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905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33664" y="260609"/>
            <a:ext cx="25934936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400" b="1" kern="0" spc="600" dirty="0">
                <a:solidFill>
                  <a:srgbClr val="A179B6"/>
                </a:solidFill>
                <a:latin typeface="KoPubWorldDotum_Pro Bold" pitchFamily="34" charset="0"/>
                <a:cs typeface="KoPubWorldDotum_Pro Bold" pitchFamily="34" charset="0"/>
              </a:rPr>
              <a:t>02 REGRESSION</a:t>
            </a:r>
            <a:r>
              <a:rPr lang="en-US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 </a:t>
            </a:r>
            <a:r>
              <a:rPr lang="en-US" altLang="ko-Kore-KR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- SNOWDAY</a:t>
            </a:r>
            <a:endParaRPr lang="en-US" sz="2400" kern="0" spc="600" dirty="0">
              <a:solidFill>
                <a:srgbClr val="694680"/>
              </a:solidFill>
              <a:latin typeface="KoPubWorldDotum_Pro Bold" pitchFamily="34" charset="0"/>
              <a:cs typeface="KoPubWorldDotum_Pro Bold" pitchFamily="34" charset="0"/>
            </a:endParaRPr>
          </a:p>
          <a:p>
            <a:r>
              <a:rPr lang="en-US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                     </a:t>
            </a:r>
            <a:r>
              <a:rPr lang="ko-KR" altLang="en-US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   </a:t>
            </a:r>
            <a:r>
              <a:rPr lang="en-US" altLang="ko-KR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02</a:t>
            </a:r>
            <a:r>
              <a:rPr lang="ko-KR" altLang="en-US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 </a:t>
            </a:r>
            <a:r>
              <a:rPr lang="en-US" altLang="ko-Kore-KR" sz="2400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SST –</a:t>
            </a:r>
            <a:r>
              <a:rPr lang="ko-KR" altLang="en-US" sz="2400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 </a:t>
            </a:r>
            <a:r>
              <a:rPr lang="en-US" altLang="ko-Kore-KR" sz="2400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WIND VECTOR</a:t>
            </a:r>
            <a:endParaRPr lang="en-US" sz="2400" dirty="0"/>
          </a:p>
        </p:txBody>
      </p:sp>
      <p:grpSp>
        <p:nvGrpSpPr>
          <p:cNvPr id="1001" name="그룹 1001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pic>
        <p:nvPicPr>
          <p:cNvPr id="8" name="그림 7">
            <a:extLst>
              <a:ext uri="{FF2B5EF4-FFF2-40B4-BE49-F238E27FC236}">
                <a16:creationId xmlns:a16="http://schemas.microsoft.com/office/drawing/2014/main" id="{DF195D13-CF60-40C0-A57C-6216B00E2F8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65" b="11293"/>
          <a:stretch/>
        </p:blipFill>
        <p:spPr>
          <a:xfrm>
            <a:off x="4577312" y="5974597"/>
            <a:ext cx="4619093" cy="2747190"/>
          </a:xfrm>
          <a:prstGeom prst="rect">
            <a:avLst/>
          </a:prstGeom>
        </p:spPr>
      </p:pic>
      <p:pic>
        <p:nvPicPr>
          <p:cNvPr id="28" name="그림 27" descr="지도이(가) 표시된 사진&#10;&#10;자동 생성된 설명">
            <a:extLst>
              <a:ext uri="{FF2B5EF4-FFF2-40B4-BE49-F238E27FC236}">
                <a16:creationId xmlns:a16="http://schemas.microsoft.com/office/drawing/2014/main" id="{E0395A90-FF39-4B55-889A-924714C1C76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8" b="11209"/>
          <a:stretch/>
        </p:blipFill>
        <p:spPr>
          <a:xfrm>
            <a:off x="4695290" y="1979037"/>
            <a:ext cx="4619093" cy="2747190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7A3D85C0-21F1-4BAA-BEB7-2B8E8D6FB5C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06" b="11429"/>
          <a:stretch/>
        </p:blipFill>
        <p:spPr>
          <a:xfrm>
            <a:off x="9118127" y="2475085"/>
            <a:ext cx="9158775" cy="5463491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9FE0CC96-C380-42F8-A0A9-BC55FAA7EC7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30" b="11527"/>
          <a:stretch/>
        </p:blipFill>
        <p:spPr>
          <a:xfrm>
            <a:off x="76197" y="1979037"/>
            <a:ext cx="4619093" cy="274719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14B4949-4187-431C-BC47-5A051C2FEDCA}"/>
              </a:ext>
            </a:extLst>
          </p:cNvPr>
          <p:cNvSpPr txBox="1"/>
          <p:nvPr/>
        </p:nvSpPr>
        <p:spPr>
          <a:xfrm>
            <a:off x="12813939" y="8080634"/>
            <a:ext cx="17671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>
                <a:solidFill>
                  <a:srgbClr val="C3A9D0"/>
                </a:solidFill>
                <a:latin typeface="KoPubWorldDotum_Pro Bold"/>
              </a:rPr>
              <a:t>DJF(-0)</a:t>
            </a:r>
            <a:endParaRPr lang="ko-KR" altLang="en-US" sz="4400" dirty="0">
              <a:solidFill>
                <a:srgbClr val="C3A9D0"/>
              </a:solidFill>
              <a:latin typeface="KoPubWorldDotum_Pro Bold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0200E54-E243-47DB-82F7-1379597C3FE4}"/>
              </a:ext>
            </a:extLst>
          </p:cNvPr>
          <p:cNvSpPr txBox="1"/>
          <p:nvPr/>
        </p:nvSpPr>
        <p:spPr>
          <a:xfrm>
            <a:off x="6145819" y="8795873"/>
            <a:ext cx="17180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>
                <a:solidFill>
                  <a:srgbClr val="C3A9D0"/>
                </a:solidFill>
                <a:latin typeface="KoPubWorldDotum_Pro Bold"/>
              </a:rPr>
              <a:t>NDJ(-1)</a:t>
            </a:r>
            <a:endParaRPr lang="ko-KR" altLang="en-US" sz="4000" dirty="0">
              <a:solidFill>
                <a:srgbClr val="C3A9D0"/>
              </a:solidFill>
              <a:latin typeface="KoPubWorldDotum_Pro Bold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DCE764F-E864-42D9-9234-C38AE1B18541}"/>
              </a:ext>
            </a:extLst>
          </p:cNvPr>
          <p:cNvSpPr txBox="1"/>
          <p:nvPr/>
        </p:nvSpPr>
        <p:spPr>
          <a:xfrm>
            <a:off x="1429672" y="8795873"/>
            <a:ext cx="18998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>
                <a:solidFill>
                  <a:srgbClr val="C3A9D0"/>
                </a:solidFill>
                <a:latin typeface="KoPubWorldDotum_Pro Bold"/>
              </a:rPr>
              <a:t>OND(-2)</a:t>
            </a:r>
            <a:endParaRPr lang="ko-KR" altLang="en-US" sz="4000" dirty="0">
              <a:solidFill>
                <a:srgbClr val="C3A9D0"/>
              </a:solidFill>
              <a:latin typeface="KoPubWorldDotum_Pro Bold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0FD9ED7-446F-434C-9479-88C475A9752B}"/>
              </a:ext>
            </a:extLst>
          </p:cNvPr>
          <p:cNvSpPr txBox="1"/>
          <p:nvPr/>
        </p:nvSpPr>
        <p:spPr>
          <a:xfrm>
            <a:off x="6112239" y="4860581"/>
            <a:ext cx="17844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>
                <a:solidFill>
                  <a:srgbClr val="C3A9D0"/>
                </a:solidFill>
                <a:latin typeface="KoPubWorldDotum_Pro Bold"/>
              </a:rPr>
              <a:t>ASO(-4)</a:t>
            </a:r>
            <a:endParaRPr lang="ko-KR" altLang="en-US" sz="4000" dirty="0">
              <a:solidFill>
                <a:srgbClr val="C3A9D0"/>
              </a:solidFill>
              <a:latin typeface="KoPubWorldDotum_Pro Bold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E01D176-1EB4-4EBF-B90B-487F450E7C6E}"/>
              </a:ext>
            </a:extLst>
          </p:cNvPr>
          <p:cNvSpPr txBox="1"/>
          <p:nvPr/>
        </p:nvSpPr>
        <p:spPr>
          <a:xfrm>
            <a:off x="1605401" y="4845192"/>
            <a:ext cx="1560684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100" dirty="0">
                <a:solidFill>
                  <a:srgbClr val="C3A9D0"/>
                </a:solidFill>
                <a:latin typeface="KoPubWorldDotum_Pro Bold"/>
              </a:rPr>
              <a:t>JJA(-6)</a:t>
            </a:r>
            <a:endParaRPr lang="ko-KR" altLang="en-US" sz="4100" dirty="0">
              <a:solidFill>
                <a:srgbClr val="C3A9D0"/>
              </a:solidFill>
              <a:latin typeface="KoPubWorldDotum_Pro Bold"/>
            </a:endParaRPr>
          </a:p>
        </p:txBody>
      </p:sp>
      <p:pic>
        <p:nvPicPr>
          <p:cNvPr id="11" name="그림 10" descr="지도이(가) 표시된 사진&#10;&#10;자동 생성된 설명">
            <a:extLst>
              <a:ext uri="{FF2B5EF4-FFF2-40B4-BE49-F238E27FC236}">
                <a16:creationId xmlns:a16="http://schemas.microsoft.com/office/drawing/2014/main" id="{FCE4D9AE-51CC-4641-AD09-D9EA59657B7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64" b="11292"/>
          <a:stretch/>
        </p:blipFill>
        <p:spPr>
          <a:xfrm>
            <a:off x="76197" y="5974597"/>
            <a:ext cx="4619093" cy="274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7875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33664" y="260609"/>
            <a:ext cx="25934936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400" b="1" kern="0" spc="600" dirty="0">
                <a:solidFill>
                  <a:srgbClr val="A179B6"/>
                </a:solidFill>
                <a:latin typeface="KoPubWorldDotum_Pro Bold" pitchFamily="34" charset="0"/>
                <a:cs typeface="KoPubWorldDotum_Pro Bold" pitchFamily="34" charset="0"/>
              </a:rPr>
              <a:t>02 REGRESSION</a:t>
            </a:r>
            <a:r>
              <a:rPr lang="en-US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 </a:t>
            </a:r>
            <a:r>
              <a:rPr lang="en-US" altLang="ko-Kore-KR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- SNOWDAY</a:t>
            </a:r>
            <a:endParaRPr lang="en-US" sz="2400" kern="0" spc="600" dirty="0">
              <a:solidFill>
                <a:srgbClr val="694680"/>
              </a:solidFill>
              <a:latin typeface="KoPubWorldDotum_Pro Bold" pitchFamily="34" charset="0"/>
              <a:cs typeface="KoPubWorldDotum_Pro Bold" pitchFamily="34" charset="0"/>
            </a:endParaRPr>
          </a:p>
          <a:p>
            <a:r>
              <a:rPr lang="en-US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                     </a:t>
            </a:r>
            <a:r>
              <a:rPr lang="ko-KR" altLang="en-US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   </a:t>
            </a:r>
            <a:r>
              <a:rPr lang="en-US" altLang="ko-KR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03</a:t>
            </a:r>
            <a:r>
              <a:rPr lang="ko-KR" altLang="en-US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 </a:t>
            </a:r>
            <a:r>
              <a:rPr lang="en-US" altLang="ko-Kore-KR" sz="2400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SEA ICE CONCENTRATION – AIR TEMPERATURE</a:t>
            </a:r>
            <a:endParaRPr lang="en-US" sz="2400" dirty="0"/>
          </a:p>
        </p:txBody>
      </p:sp>
      <p:grpSp>
        <p:nvGrpSpPr>
          <p:cNvPr id="1001" name="그룹 1001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pic>
        <p:nvPicPr>
          <p:cNvPr id="11" name="그림 10">
            <a:extLst>
              <a:ext uri="{FF2B5EF4-FFF2-40B4-BE49-F238E27FC236}">
                <a16:creationId xmlns:a16="http://schemas.microsoft.com/office/drawing/2014/main" id="{036C4379-2FB3-4C14-B35C-495DA11F82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7" t="8283" r="17750" b="8372"/>
          <a:stretch/>
        </p:blipFill>
        <p:spPr>
          <a:xfrm>
            <a:off x="5508008" y="1379470"/>
            <a:ext cx="3709734" cy="376403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1F17C53C-A38B-4FED-97B6-6B7303A6E3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3" t="7998" r="17453" b="8299"/>
          <a:stretch/>
        </p:blipFill>
        <p:spPr>
          <a:xfrm>
            <a:off x="814135" y="5800007"/>
            <a:ext cx="3709735" cy="378021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2A972285-82BA-4E26-9ABC-DC4819B9CBC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9" t="7930" r="18010" b="8728"/>
          <a:stretch/>
        </p:blipFill>
        <p:spPr>
          <a:xfrm>
            <a:off x="814136" y="1340859"/>
            <a:ext cx="3709734" cy="3818824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240862A2-1083-46B5-B2DD-AB13565C693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2" t="8356" r="17314" b="8299"/>
          <a:stretch/>
        </p:blipFill>
        <p:spPr>
          <a:xfrm>
            <a:off x="5535390" y="5800007"/>
            <a:ext cx="3709735" cy="3764030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FE56E3A0-F467-4A16-921B-5445E5CA950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0" t="8284" r="18066" b="8694"/>
          <a:stretch/>
        </p:blipFill>
        <p:spPr>
          <a:xfrm>
            <a:off x="10515600" y="2095500"/>
            <a:ext cx="6477000" cy="6706532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C56E01CA-231D-4973-A304-C21B90A606B4}"/>
              </a:ext>
            </a:extLst>
          </p:cNvPr>
          <p:cNvSpPr txBox="1"/>
          <p:nvPr/>
        </p:nvSpPr>
        <p:spPr>
          <a:xfrm>
            <a:off x="1892940" y="5090938"/>
            <a:ext cx="1560684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100" dirty="0">
                <a:solidFill>
                  <a:srgbClr val="C3A9D0"/>
                </a:solidFill>
                <a:latin typeface="KoPubWorldDotum_Pro Bold"/>
              </a:rPr>
              <a:t>JJA(-6)</a:t>
            </a:r>
            <a:endParaRPr lang="ko-KR" altLang="en-US" sz="4100" dirty="0">
              <a:solidFill>
                <a:srgbClr val="C3A9D0"/>
              </a:solidFill>
              <a:latin typeface="KoPubWorldDotum_Pro Bold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3E57E6C-3542-4ADD-8D66-E37150A6E700}"/>
              </a:ext>
            </a:extLst>
          </p:cNvPr>
          <p:cNvSpPr txBox="1"/>
          <p:nvPr/>
        </p:nvSpPr>
        <p:spPr>
          <a:xfrm>
            <a:off x="12870525" y="8932039"/>
            <a:ext cx="17671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>
                <a:solidFill>
                  <a:srgbClr val="C3A9D0"/>
                </a:solidFill>
                <a:latin typeface="KoPubWorldDotum_Pro Bold"/>
              </a:rPr>
              <a:t>DJF(-0)</a:t>
            </a:r>
            <a:endParaRPr lang="ko-KR" altLang="en-US" sz="4400" dirty="0">
              <a:solidFill>
                <a:srgbClr val="C3A9D0"/>
              </a:solidFill>
              <a:latin typeface="KoPubWorldDotum_Pro Bold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CFF6CBC-4284-43B2-8716-3B97CA17D35E}"/>
              </a:ext>
            </a:extLst>
          </p:cNvPr>
          <p:cNvSpPr txBox="1"/>
          <p:nvPr/>
        </p:nvSpPr>
        <p:spPr>
          <a:xfrm>
            <a:off x="6524865" y="9570432"/>
            <a:ext cx="17180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>
                <a:solidFill>
                  <a:srgbClr val="C3A9D0"/>
                </a:solidFill>
                <a:latin typeface="KoPubWorldDotum_Pro Bold"/>
              </a:rPr>
              <a:t>NDJ(-1)</a:t>
            </a:r>
            <a:endParaRPr lang="ko-KR" altLang="en-US" sz="4000" dirty="0">
              <a:solidFill>
                <a:srgbClr val="C3A9D0"/>
              </a:solidFill>
              <a:latin typeface="KoPubWorldDotum_Pro Bold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A22351F-56FD-469F-A825-460BC683D352}"/>
              </a:ext>
            </a:extLst>
          </p:cNvPr>
          <p:cNvSpPr txBox="1"/>
          <p:nvPr/>
        </p:nvSpPr>
        <p:spPr>
          <a:xfrm>
            <a:off x="1715395" y="9558694"/>
            <a:ext cx="18998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>
                <a:solidFill>
                  <a:srgbClr val="C3A9D0"/>
                </a:solidFill>
                <a:latin typeface="KoPubWorldDotum_Pro Bold"/>
              </a:rPr>
              <a:t>OND(-2)</a:t>
            </a:r>
            <a:endParaRPr lang="ko-KR" altLang="en-US" sz="4000" dirty="0">
              <a:solidFill>
                <a:srgbClr val="C3A9D0"/>
              </a:solidFill>
              <a:latin typeface="KoPubWorldDotum_Pro Bold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E6F9283-28A0-4318-BFA6-6F73F25CF57A}"/>
              </a:ext>
            </a:extLst>
          </p:cNvPr>
          <p:cNvSpPr txBox="1"/>
          <p:nvPr/>
        </p:nvSpPr>
        <p:spPr>
          <a:xfrm>
            <a:off x="6498024" y="5084030"/>
            <a:ext cx="17844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>
                <a:solidFill>
                  <a:srgbClr val="C3A9D0"/>
                </a:solidFill>
                <a:latin typeface="KoPubWorldDotum_Pro Bold"/>
              </a:rPr>
              <a:t>ASO(-4)</a:t>
            </a:r>
            <a:endParaRPr lang="ko-KR" altLang="en-US" sz="4000" dirty="0">
              <a:solidFill>
                <a:srgbClr val="C3A9D0"/>
              </a:solidFill>
              <a:latin typeface="KoPubWorldDotum_Pro Bold"/>
            </a:endParaRPr>
          </a:p>
        </p:txBody>
      </p:sp>
    </p:spTree>
    <p:extLst>
      <p:ext uri="{BB962C8B-B14F-4D97-AF65-F5344CB8AC3E}">
        <p14:creationId xmlns:p14="http://schemas.microsoft.com/office/powerpoint/2010/main" val="390739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813657" y="2953639"/>
            <a:ext cx="20695058" cy="4377358"/>
            <a:chOff x="-813657" y="2953639"/>
            <a:chExt cx="20695058" cy="4377358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13657" y="2953639"/>
              <a:ext cx="20695058" cy="4377358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485714" y="3444750"/>
            <a:ext cx="1731428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3600" kern="0" spc="-400" dirty="0">
                <a:solidFill>
                  <a:srgbClr val="A179B6"/>
                </a:solidFill>
                <a:latin typeface="KoPubWorldDotum_Pro Bold" pitchFamily="34" charset="0"/>
                <a:cs typeface="KoPubWorldDotum_Pro Bold" pitchFamily="34" charset="0"/>
              </a:rPr>
              <a:t>모델링 결과 및 분석</a:t>
            </a:r>
            <a:endParaRPr lang="en-US" sz="3600" dirty="0"/>
          </a:p>
        </p:txBody>
      </p:sp>
      <p:grpSp>
        <p:nvGrpSpPr>
          <p:cNvPr id="1003" name="그룹 1003"/>
          <p:cNvGrpSpPr/>
          <p:nvPr/>
        </p:nvGrpSpPr>
        <p:grpSpPr>
          <a:xfrm>
            <a:off x="-1066667" y="9099730"/>
            <a:ext cx="19352381" cy="47085"/>
            <a:chOff x="-1066667" y="9099730"/>
            <a:chExt cx="19352381" cy="47085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1066667" y="9099730"/>
              <a:ext cx="19352381" cy="47085"/>
            </a:xfrm>
            <a:prstGeom prst="rect">
              <a:avLst/>
            </a:prstGeom>
          </p:spPr>
        </p:pic>
      </p:grpSp>
      <p:sp>
        <p:nvSpPr>
          <p:cNvPr id="9" name="Object 5">
            <a:extLst>
              <a:ext uri="{FF2B5EF4-FFF2-40B4-BE49-F238E27FC236}">
                <a16:creationId xmlns:a16="http://schemas.microsoft.com/office/drawing/2014/main" id="{64CEBA45-2229-A64A-B0CC-BD108E6014C6}"/>
              </a:ext>
            </a:extLst>
          </p:cNvPr>
          <p:cNvSpPr txBox="1"/>
          <p:nvPr/>
        </p:nvSpPr>
        <p:spPr>
          <a:xfrm>
            <a:off x="-2193838" y="4446614"/>
            <a:ext cx="22673390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9600" kern="0" spc="-400" dirty="0">
                <a:solidFill>
                  <a:schemeClr val="bg1">
                    <a:lumMod val="65000"/>
                  </a:schemeClr>
                </a:solidFill>
                <a:latin typeface="KoPubWorldDotum_Pro Bold" pitchFamily="34" charset="0"/>
                <a:cs typeface="KoPubWorldDotum_Pro Bold" pitchFamily="34" charset="0"/>
              </a:rPr>
              <a:t>03</a:t>
            </a:r>
            <a:r>
              <a:rPr lang="en-US" sz="9600" kern="0" spc="-400" dirty="0">
                <a:solidFill>
                  <a:srgbClr val="E0BFE6"/>
                </a:solidFill>
                <a:latin typeface="KoPubWorldDotum_Pro Bold" pitchFamily="34" charset="0"/>
                <a:cs typeface="KoPubWorldDotum_Pro Bold" pitchFamily="34" charset="0"/>
              </a:rPr>
              <a:t> </a:t>
            </a:r>
            <a:r>
              <a:rPr lang="en-US" sz="9600" kern="0" spc="-400" dirty="0">
                <a:solidFill>
                  <a:schemeClr val="bg1">
                    <a:lumMod val="50000"/>
                  </a:schemeClr>
                </a:solidFill>
                <a:latin typeface="KoPubWorldDotum_Pro Bold" pitchFamily="34" charset="0"/>
                <a:cs typeface="KoPubWorldDotum_Pro Bold" pitchFamily="34" charset="0"/>
              </a:rPr>
              <a:t>LBM</a:t>
            </a:r>
            <a:endParaRPr lang="en-US" sz="9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1860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2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" accel="100000" fill="hold">
                                          <p:stCondLst>
                                            <p:cond delay="7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33664" y="260609"/>
            <a:ext cx="21133575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400" b="1" kern="0" spc="600" dirty="0">
                <a:solidFill>
                  <a:srgbClr val="A179B6"/>
                </a:solidFill>
                <a:latin typeface="KoPubWorldDotum_Pro Bold" pitchFamily="34" charset="0"/>
                <a:cs typeface="KoPubWorldDotum_Pro Bold" pitchFamily="34" charset="0"/>
              </a:rPr>
              <a:t>03 LBM</a:t>
            </a:r>
            <a:r>
              <a:rPr lang="en-US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 </a:t>
            </a:r>
            <a:endParaRPr 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014EA4FB-39E0-44D3-9F36-03A6EAA31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705100"/>
            <a:ext cx="18288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" name="_x245349952">
            <a:extLst>
              <a:ext uri="{FF2B5EF4-FFF2-40B4-BE49-F238E27FC236}">
                <a16:creationId xmlns:a16="http://schemas.microsoft.com/office/drawing/2014/main" id="{F43F4206-317E-4C9F-804D-E3E35F5490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18" b="11743"/>
          <a:stretch/>
        </p:blipFill>
        <p:spPr bwMode="auto">
          <a:xfrm>
            <a:off x="-1144" y="2570668"/>
            <a:ext cx="9144001" cy="564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AE8811B-180A-499A-B335-5CE04C37BE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8800" y="3382962"/>
            <a:ext cx="18288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" name="_x245342192">
            <a:extLst>
              <a:ext uri="{FF2B5EF4-FFF2-40B4-BE49-F238E27FC236}">
                <a16:creationId xmlns:a16="http://schemas.microsoft.com/office/drawing/2014/main" id="{CA064647-E2B0-43EA-8664-3120351FD3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68" b="11644"/>
          <a:stretch/>
        </p:blipFill>
        <p:spPr bwMode="auto">
          <a:xfrm>
            <a:off x="9142857" y="2447383"/>
            <a:ext cx="9144001" cy="577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78801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81EE3FDF-46D3-4BBF-9252-80A2620733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A1F871-7969-4B6C-95E3-7CD1538E25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01200" y="4533900"/>
            <a:ext cx="18288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FD6A8222-D529-49A8-ACFB-0DA3C38BA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6683375"/>
            <a:ext cx="18288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3" name="_x245342832">
            <a:extLst>
              <a:ext uri="{FF2B5EF4-FFF2-40B4-BE49-F238E27FC236}">
                <a16:creationId xmlns:a16="http://schemas.microsoft.com/office/drawing/2014/main" id="{5461DB98-A175-4F9E-9DBC-A30CB3D261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17" b="10632"/>
          <a:stretch/>
        </p:blipFill>
        <p:spPr bwMode="auto">
          <a:xfrm>
            <a:off x="1828800" y="5698310"/>
            <a:ext cx="6356978" cy="4328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5F2019A-87DF-40BF-91E8-38D655F2BD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0" y="6226175"/>
            <a:ext cx="18288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5" name="_x245342752">
            <a:extLst>
              <a:ext uri="{FF2B5EF4-FFF2-40B4-BE49-F238E27FC236}">
                <a16:creationId xmlns:a16="http://schemas.microsoft.com/office/drawing/2014/main" id="{1D757B9F-C3BC-4E9A-9474-6F157496BF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75" b="10690"/>
          <a:stretch/>
        </p:blipFill>
        <p:spPr bwMode="auto">
          <a:xfrm>
            <a:off x="10071744" y="5698310"/>
            <a:ext cx="6858949" cy="4296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ject 6"/>
          <p:cNvSpPr txBox="1"/>
          <p:nvPr/>
        </p:nvSpPr>
        <p:spPr>
          <a:xfrm>
            <a:off x="633664" y="260609"/>
            <a:ext cx="21133575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400" b="1" kern="0" spc="600" dirty="0">
                <a:solidFill>
                  <a:srgbClr val="A179B6"/>
                </a:solidFill>
                <a:latin typeface="KoPubWorldDotum_Pro Bold" pitchFamily="34" charset="0"/>
                <a:cs typeface="KoPubWorldDotum_Pro Bold" pitchFamily="34" charset="0"/>
              </a:rPr>
              <a:t>03 LBM</a:t>
            </a:r>
            <a:r>
              <a:rPr lang="en-US" sz="2400" b="1" kern="0" spc="6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 </a:t>
            </a:r>
            <a:endParaRPr 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8C415A6-FDE2-4E4C-A858-066DA5552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" name="_x156000968">
            <a:extLst>
              <a:ext uri="{FF2B5EF4-FFF2-40B4-BE49-F238E27FC236}">
                <a16:creationId xmlns:a16="http://schemas.microsoft.com/office/drawing/2014/main" id="{CD65D537-E16C-4187-81D4-FF3EDF95BD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67" b="12646"/>
          <a:stretch/>
        </p:blipFill>
        <p:spPr bwMode="auto">
          <a:xfrm>
            <a:off x="1828800" y="1346497"/>
            <a:ext cx="6356978" cy="4110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C66DB506-D227-43CE-AD18-AA7F1B9FFF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14579" y="275420"/>
            <a:ext cx="35627620" cy="95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1" name="_x155999128">
            <a:extLst>
              <a:ext uri="{FF2B5EF4-FFF2-40B4-BE49-F238E27FC236}">
                <a16:creationId xmlns:a16="http://schemas.microsoft.com/office/drawing/2014/main" id="{3FDF56AB-0404-4BAC-A9DB-7A61DDF661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03" b="11798"/>
          <a:stretch/>
        </p:blipFill>
        <p:spPr bwMode="auto">
          <a:xfrm>
            <a:off x="10071744" y="1346497"/>
            <a:ext cx="6828469" cy="411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08147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813657" y="2953639"/>
            <a:ext cx="20695058" cy="4377358"/>
            <a:chOff x="-813657" y="2953639"/>
            <a:chExt cx="20695058" cy="4377358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13657" y="2953639"/>
              <a:ext cx="20695058" cy="4377358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485714" y="4481138"/>
            <a:ext cx="17314286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8000" kern="0" spc="-400" dirty="0">
                <a:solidFill>
                  <a:srgbClr val="694680"/>
                </a:solidFill>
                <a:latin typeface="KoPubWorldDotum_Pro Bold"/>
                <a:cs typeface="KoPubWorldDotum_Pro Bold" pitchFamily="34" charset="0"/>
              </a:rPr>
              <a:t>03</a:t>
            </a:r>
            <a:r>
              <a:rPr lang="en-US" altLang="ko-KR" sz="8000" kern="0" spc="-400" dirty="0">
                <a:solidFill>
                  <a:srgbClr val="694680"/>
                </a:solidFill>
                <a:latin typeface="KoPubWorldDotum_Pro Bold"/>
                <a:cs typeface="KoPubWorldDotum_Pro Bold" pitchFamily="34" charset="0"/>
              </a:rPr>
              <a:t>.</a:t>
            </a:r>
            <a:r>
              <a:rPr lang="en-US" sz="8000" kern="0" spc="-400" dirty="0">
                <a:solidFill>
                  <a:srgbClr val="694680"/>
                </a:solidFill>
                <a:latin typeface="KoPubWorldDotum_Pro Bold"/>
                <a:cs typeface="KoPubWorldDotum_Pro Bold" pitchFamily="34" charset="0"/>
              </a:rPr>
              <a:t> </a:t>
            </a:r>
            <a:r>
              <a:rPr lang="en-US" sz="8000" kern="0" spc="-400" dirty="0">
                <a:solidFill>
                  <a:srgbClr val="A179B6"/>
                </a:solidFill>
                <a:latin typeface="KoPubWorldDotum_Pro Bold"/>
                <a:cs typeface="KoPubWorldDotum_Pro Bold" pitchFamily="34" charset="0"/>
              </a:rPr>
              <a:t>결론</a:t>
            </a:r>
            <a:endParaRPr lang="en-US" sz="8000" dirty="0">
              <a:latin typeface="KoPubWorldDotum_Pro Bold"/>
            </a:endParaRPr>
          </a:p>
        </p:txBody>
      </p:sp>
      <p:grpSp>
        <p:nvGrpSpPr>
          <p:cNvPr id="1003" name="그룹 1003"/>
          <p:cNvGrpSpPr/>
          <p:nvPr/>
        </p:nvGrpSpPr>
        <p:grpSpPr>
          <a:xfrm>
            <a:off x="-1066667" y="9099730"/>
            <a:ext cx="19352381" cy="47085"/>
            <a:chOff x="-1066667" y="9099730"/>
            <a:chExt cx="19352381" cy="47085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1066667" y="9099730"/>
              <a:ext cx="19352381" cy="4708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3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0" accel="100000" fill="hold">
                                          <p:stCondLst>
                                            <p:cond delay="63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1E1A2C78-C8C8-4954-9450-E9212D9B0EC3}"/>
              </a:ext>
            </a:extLst>
          </p:cNvPr>
          <p:cNvSpPr/>
          <p:nvPr/>
        </p:nvSpPr>
        <p:spPr>
          <a:xfrm>
            <a:off x="0" y="-19050"/>
            <a:ext cx="18287999" cy="3943350"/>
          </a:xfrm>
          <a:prstGeom prst="rect">
            <a:avLst/>
          </a:prstGeom>
          <a:solidFill>
            <a:srgbClr val="694680"/>
          </a:solidFill>
          <a:ln>
            <a:solidFill>
              <a:srgbClr val="6946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4F2781D-533B-4C32-B4F1-4FF0D76F1B6C}"/>
              </a:ext>
            </a:extLst>
          </p:cNvPr>
          <p:cNvSpPr/>
          <p:nvPr/>
        </p:nvSpPr>
        <p:spPr>
          <a:xfrm>
            <a:off x="1" y="6362700"/>
            <a:ext cx="18287999" cy="3924300"/>
          </a:xfrm>
          <a:prstGeom prst="rect">
            <a:avLst/>
          </a:prstGeom>
          <a:solidFill>
            <a:srgbClr val="694680"/>
          </a:solidFill>
          <a:ln>
            <a:solidFill>
              <a:srgbClr val="6946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4E55708D-A911-4BFC-A931-D1D7084F184B}"/>
              </a:ext>
            </a:extLst>
          </p:cNvPr>
          <p:cNvSpPr/>
          <p:nvPr/>
        </p:nvSpPr>
        <p:spPr>
          <a:xfrm>
            <a:off x="-602673" y="3466413"/>
            <a:ext cx="18882283" cy="3943350"/>
          </a:xfrm>
          <a:prstGeom prst="rect">
            <a:avLst/>
          </a:prstGeom>
          <a:solidFill>
            <a:srgbClr val="694680"/>
          </a:solidFill>
          <a:ln>
            <a:solidFill>
              <a:srgbClr val="6946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293C60B-71E2-4D69-AB29-7EB9A94C55C2}"/>
              </a:ext>
            </a:extLst>
          </p:cNvPr>
          <p:cNvSpPr/>
          <p:nvPr/>
        </p:nvSpPr>
        <p:spPr>
          <a:xfrm>
            <a:off x="5638800" y="3695700"/>
            <a:ext cx="7010400" cy="2850855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6D745BC2-9CD2-42E5-B8A6-458791DEFB71}"/>
              </a:ext>
            </a:extLst>
          </p:cNvPr>
          <p:cNvSpPr/>
          <p:nvPr/>
        </p:nvSpPr>
        <p:spPr>
          <a:xfrm>
            <a:off x="7467600" y="3602940"/>
            <a:ext cx="5867401" cy="3943350"/>
          </a:xfrm>
          <a:prstGeom prst="rect">
            <a:avLst/>
          </a:prstGeom>
          <a:solidFill>
            <a:srgbClr val="694680"/>
          </a:solidFill>
          <a:ln>
            <a:solidFill>
              <a:srgbClr val="6946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AB8DDF-E8D0-804D-A9C8-BCBFB98129B0}"/>
              </a:ext>
            </a:extLst>
          </p:cNvPr>
          <p:cNvSpPr txBox="1"/>
          <p:nvPr/>
        </p:nvSpPr>
        <p:spPr>
          <a:xfrm>
            <a:off x="-602673" y="2223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ko-Kore-KR" altLang="en-US" dirty="0"/>
          </a:p>
        </p:txBody>
      </p:sp>
      <p:grpSp>
        <p:nvGrpSpPr>
          <p:cNvPr id="14" name="그룹 1001">
            <a:extLst>
              <a:ext uri="{FF2B5EF4-FFF2-40B4-BE49-F238E27FC236}">
                <a16:creationId xmlns:a16="http://schemas.microsoft.com/office/drawing/2014/main" id="{F5F3AB9C-56D7-5E44-8391-7D0BB3321CDA}"/>
              </a:ext>
            </a:extLst>
          </p:cNvPr>
          <p:cNvGrpSpPr/>
          <p:nvPr/>
        </p:nvGrpSpPr>
        <p:grpSpPr>
          <a:xfrm>
            <a:off x="689064" y="630487"/>
            <a:ext cx="6544809" cy="2468412"/>
            <a:chOff x="0" y="1976834"/>
            <a:chExt cx="11709457" cy="8308880"/>
          </a:xfrm>
        </p:grpSpPr>
        <p:pic>
          <p:nvPicPr>
            <p:cNvPr id="16" name="Object 2">
              <a:extLst>
                <a:ext uri="{FF2B5EF4-FFF2-40B4-BE49-F238E27FC236}">
                  <a16:creationId xmlns:a16="http://schemas.microsoft.com/office/drawing/2014/main" id="{AF778E35-032E-8B4F-BE41-C43712168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976834"/>
              <a:ext cx="11709457" cy="8308880"/>
            </a:xfrm>
            <a:prstGeom prst="rect">
              <a:avLst/>
            </a:prstGeom>
          </p:spPr>
        </p:pic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7F31DB6-D512-4B9E-B97E-DBE6036F0F12}"/>
              </a:ext>
            </a:extLst>
          </p:cNvPr>
          <p:cNvGrpSpPr/>
          <p:nvPr/>
        </p:nvGrpSpPr>
        <p:grpSpPr>
          <a:xfrm>
            <a:off x="-4495800" y="823412"/>
            <a:ext cx="11581629" cy="2641670"/>
            <a:chOff x="838200" y="4052853"/>
            <a:chExt cx="11581629" cy="2641670"/>
          </a:xfrm>
        </p:grpSpPr>
        <p:pic>
          <p:nvPicPr>
            <p:cNvPr id="9" name="Object 5">
              <a:extLst>
                <a:ext uri="{FF2B5EF4-FFF2-40B4-BE49-F238E27FC236}">
                  <a16:creationId xmlns:a16="http://schemas.microsoft.com/office/drawing/2014/main" id="{26376849-71A4-4639-9977-D7177B040E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48400" y="4052853"/>
              <a:ext cx="1075342" cy="567795"/>
            </a:xfrm>
            <a:prstGeom prst="rect">
              <a:avLst/>
            </a:prstGeom>
          </p:spPr>
        </p:pic>
        <p:pic>
          <p:nvPicPr>
            <p:cNvPr id="10" name="Object 4">
              <a:extLst>
                <a:ext uri="{FF2B5EF4-FFF2-40B4-BE49-F238E27FC236}">
                  <a16:creationId xmlns:a16="http://schemas.microsoft.com/office/drawing/2014/main" id="{8243D801-4906-4D1C-9233-015584E410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8200" y="4513476"/>
              <a:ext cx="10342019" cy="2181047"/>
            </a:xfrm>
            <a:prstGeom prst="rect">
              <a:avLst/>
            </a:prstGeom>
          </p:spPr>
        </p:pic>
        <p:grpSp>
          <p:nvGrpSpPr>
            <p:cNvPr id="11" name="그룹 1002">
              <a:extLst>
                <a:ext uri="{FF2B5EF4-FFF2-40B4-BE49-F238E27FC236}">
                  <a16:creationId xmlns:a16="http://schemas.microsoft.com/office/drawing/2014/main" id="{5DAE156C-82D2-42CD-A3AF-78125140B5E4}"/>
                </a:ext>
              </a:extLst>
            </p:cNvPr>
            <p:cNvGrpSpPr/>
            <p:nvPr/>
          </p:nvGrpSpPr>
          <p:grpSpPr>
            <a:xfrm>
              <a:off x="6248400" y="4749201"/>
              <a:ext cx="6171429" cy="14689"/>
              <a:chOff x="404131" y="4275351"/>
              <a:chExt cx="6171429" cy="14689"/>
            </a:xfrm>
          </p:grpSpPr>
          <p:pic>
            <p:nvPicPr>
              <p:cNvPr id="12" name="Object 7">
                <a:extLst>
                  <a:ext uri="{FF2B5EF4-FFF2-40B4-BE49-F238E27FC236}">
                    <a16:creationId xmlns:a16="http://schemas.microsoft.com/office/drawing/2014/main" id="{741F42FF-902D-4313-A4F8-40CB81E77B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404131" y="4275351"/>
                <a:ext cx="6171429" cy="14689"/>
              </a:xfrm>
              <a:prstGeom prst="rect">
                <a:avLst/>
              </a:prstGeom>
            </p:spPr>
          </p:pic>
        </p:grpSp>
      </p:grpSp>
      <p:pic>
        <p:nvPicPr>
          <p:cNvPr id="13" name="Object 9">
            <a:extLst>
              <a:ext uri="{FF2B5EF4-FFF2-40B4-BE49-F238E27FC236}">
                <a16:creationId xmlns:a16="http://schemas.microsoft.com/office/drawing/2014/main" id="{3785C155-6105-4458-A9E8-6FD3EB4353FF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514310" y="3368793"/>
            <a:ext cx="2477266" cy="350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5895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4372" y="3067606"/>
            <a:ext cx="2376998" cy="1269810"/>
          </a:xfrm>
          <a:prstGeom prst="rect">
            <a:avLst/>
          </a:prstGeom>
        </p:spPr>
      </p:pic>
      <p:pic>
        <p:nvPicPr>
          <p:cNvPr id="4" name="Object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78096" y="512133"/>
            <a:ext cx="3945191" cy="609509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74372" y="6308871"/>
            <a:ext cx="2376998" cy="1269810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119352" y="4780964"/>
            <a:ext cx="9732343" cy="660301"/>
          </a:xfrm>
          <a:prstGeom prst="rect">
            <a:avLst/>
          </a:prstGeom>
        </p:spPr>
      </p:pic>
      <p:pic>
        <p:nvPicPr>
          <p:cNvPr id="10" name="Object 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674372" y="8111198"/>
            <a:ext cx="2376998" cy="1269810"/>
          </a:xfrm>
          <a:prstGeom prst="rect">
            <a:avLst/>
          </a:prstGeom>
        </p:spPr>
      </p:pic>
      <p:pic>
        <p:nvPicPr>
          <p:cNvPr id="11" name="Object 1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738399" y="8074754"/>
            <a:ext cx="10365936" cy="1251270"/>
          </a:xfrm>
          <a:prstGeom prst="rect">
            <a:avLst/>
          </a:prstGeom>
        </p:spPr>
      </p:pic>
      <p:pic>
        <p:nvPicPr>
          <p:cNvPr id="12" name="Object 1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674372" y="4603188"/>
            <a:ext cx="2376998" cy="1269810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119354" y="6272430"/>
            <a:ext cx="10347689" cy="1254159"/>
          </a:xfrm>
          <a:prstGeom prst="rect">
            <a:avLst/>
          </a:prstGeom>
        </p:spPr>
      </p:pic>
      <p:pic>
        <p:nvPicPr>
          <p:cNvPr id="14" name="Object 13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199451" y="1377541"/>
            <a:ext cx="3061669" cy="1168225"/>
          </a:xfrm>
          <a:prstGeom prst="rect">
            <a:avLst/>
          </a:prstGeom>
        </p:spPr>
      </p:pic>
      <p:sp>
        <p:nvSpPr>
          <p:cNvPr id="15" name="Object 8">
            <a:extLst>
              <a:ext uri="{FF2B5EF4-FFF2-40B4-BE49-F238E27FC236}">
                <a16:creationId xmlns:a16="http://schemas.microsoft.com/office/drawing/2014/main" id="{07FA001C-5DF1-EE4F-AF1F-01CCBAFD91B2}"/>
              </a:ext>
            </a:extLst>
          </p:cNvPr>
          <p:cNvSpPr txBox="1"/>
          <p:nvPr/>
        </p:nvSpPr>
        <p:spPr>
          <a:xfrm>
            <a:off x="7861714" y="146757"/>
            <a:ext cx="256228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kern="0" spc="-4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0  3 </a:t>
            </a:r>
            <a:r>
              <a:rPr lang="en-US" altLang="ko-KR" sz="2400" kern="0" spc="-4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.</a:t>
            </a:r>
            <a:r>
              <a:rPr lang="en-US" sz="2400" kern="0" spc="-4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   </a:t>
            </a:r>
            <a:r>
              <a:rPr lang="en-US" sz="2400" kern="0" spc="-400" dirty="0" err="1">
                <a:solidFill>
                  <a:srgbClr val="A179B6"/>
                </a:solidFill>
                <a:latin typeface="KoPubWorldDotum_Pro Bold" pitchFamily="34" charset="0"/>
                <a:cs typeface="KoPubWorldDotum_Pro Bold" pitchFamily="34" charset="0"/>
              </a:rPr>
              <a:t>결론</a:t>
            </a:r>
            <a:endParaRPr lang="en-US" sz="2400" dirty="0"/>
          </a:p>
        </p:txBody>
      </p:sp>
      <p:pic>
        <p:nvPicPr>
          <p:cNvPr id="16" name="Object 2">
            <a:extLst>
              <a:ext uri="{FF2B5EF4-FFF2-40B4-BE49-F238E27FC236}">
                <a16:creationId xmlns:a16="http://schemas.microsoft.com/office/drawing/2014/main" id="{B0C7EF3B-123E-4D85-B276-93E1CFF888A9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157449" y="3326653"/>
            <a:ext cx="10545053" cy="6674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78096" y="512133"/>
            <a:ext cx="3945191" cy="609509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pic>
        <p:nvPicPr>
          <p:cNvPr id="7" name="Object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0716" y="3208360"/>
            <a:ext cx="15760129" cy="3416323"/>
          </a:xfrm>
          <a:prstGeom prst="rect">
            <a:avLst/>
          </a:prstGeom>
        </p:spPr>
      </p:pic>
      <p:pic>
        <p:nvPicPr>
          <p:cNvPr id="8" name="Object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22658" y="6826493"/>
            <a:ext cx="9607648" cy="1177875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8885714" y="2210536"/>
            <a:ext cx="514286" cy="425068"/>
            <a:chOff x="8885714" y="2210536"/>
            <a:chExt cx="514286" cy="425068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10800000">
              <a:off x="8885714" y="2210536"/>
              <a:ext cx="514286" cy="425068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9AFD150-0463-4D8D-B33F-18046FCD0D1B}"/>
              </a:ext>
            </a:extLst>
          </p:cNvPr>
          <p:cNvSpPr txBox="1"/>
          <p:nvPr/>
        </p:nvSpPr>
        <p:spPr>
          <a:xfrm>
            <a:off x="1219200" y="1391095"/>
            <a:ext cx="3200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b="1" dirty="0">
                <a:solidFill>
                  <a:srgbClr val="694680"/>
                </a:solidFill>
              </a:rPr>
              <a:t>2</a:t>
            </a:r>
            <a:r>
              <a:rPr lang="en-US" altLang="ko-KR" sz="4800" b="1" dirty="0">
                <a:solidFill>
                  <a:srgbClr val="694680"/>
                </a:solidFill>
              </a:rPr>
              <a:t>. </a:t>
            </a:r>
            <a:r>
              <a:rPr lang="ko-KR" altLang="en-US" sz="4800" b="1" dirty="0">
                <a:solidFill>
                  <a:srgbClr val="694680"/>
                </a:solidFill>
              </a:rPr>
              <a:t>결과</a:t>
            </a:r>
          </a:p>
        </p:txBody>
      </p:sp>
      <p:sp>
        <p:nvSpPr>
          <p:cNvPr id="12" name="Object 8">
            <a:extLst>
              <a:ext uri="{FF2B5EF4-FFF2-40B4-BE49-F238E27FC236}">
                <a16:creationId xmlns:a16="http://schemas.microsoft.com/office/drawing/2014/main" id="{9DE8C027-EC05-4163-BB2E-91D26846A49C}"/>
              </a:ext>
            </a:extLst>
          </p:cNvPr>
          <p:cNvSpPr txBox="1"/>
          <p:nvPr/>
        </p:nvSpPr>
        <p:spPr>
          <a:xfrm>
            <a:off x="7861714" y="146757"/>
            <a:ext cx="256228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kern="0" spc="-4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0  3 </a:t>
            </a:r>
            <a:r>
              <a:rPr lang="en-US" altLang="ko-KR" sz="2400" kern="0" spc="-4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.</a:t>
            </a:r>
            <a:r>
              <a:rPr lang="en-US" sz="2400" kern="0" spc="-400" dirty="0">
                <a:solidFill>
                  <a:srgbClr val="694680"/>
                </a:solidFill>
                <a:latin typeface="KoPubWorldDotum_Pro Bold" pitchFamily="34" charset="0"/>
                <a:cs typeface="KoPubWorldDotum_Pro Bold" pitchFamily="34" charset="0"/>
              </a:rPr>
              <a:t>   </a:t>
            </a:r>
            <a:r>
              <a:rPr lang="en-US" sz="2400" kern="0" spc="-400" dirty="0" err="1">
                <a:solidFill>
                  <a:srgbClr val="A179B6"/>
                </a:solidFill>
                <a:latin typeface="KoPubWorldDotum_Pro Bold" pitchFamily="34" charset="0"/>
                <a:cs typeface="KoPubWorldDotum_Pro Bold" pitchFamily="34" charset="0"/>
              </a:rPr>
              <a:t>결론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1001">
            <a:extLst>
              <a:ext uri="{FF2B5EF4-FFF2-40B4-BE49-F238E27FC236}">
                <a16:creationId xmlns:a16="http://schemas.microsoft.com/office/drawing/2014/main" id="{A8FBF6D8-3579-F44A-B74A-D01293FE9B79}"/>
              </a:ext>
            </a:extLst>
          </p:cNvPr>
          <p:cNvGrpSpPr/>
          <p:nvPr/>
        </p:nvGrpSpPr>
        <p:grpSpPr>
          <a:xfrm>
            <a:off x="-914400" y="-800100"/>
            <a:ext cx="20955000" cy="11784045"/>
            <a:chOff x="-76200" y="2149807"/>
            <a:chExt cx="18364200" cy="8236012"/>
          </a:xfrm>
        </p:grpSpPr>
        <p:pic>
          <p:nvPicPr>
            <p:cNvPr id="8" name="Object 2">
              <a:extLst>
                <a:ext uri="{FF2B5EF4-FFF2-40B4-BE49-F238E27FC236}">
                  <a16:creationId xmlns:a16="http://schemas.microsoft.com/office/drawing/2014/main" id="{FF16A176-3980-EA49-97AD-272FEE0285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76200" y="2149807"/>
              <a:ext cx="18364200" cy="8236012"/>
            </a:xfrm>
            <a:prstGeom prst="rect">
              <a:avLst/>
            </a:prstGeom>
          </p:spPr>
        </p:pic>
      </p:grpSp>
      <p:pic>
        <p:nvPicPr>
          <p:cNvPr id="2" name="Object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8420" y="3131289"/>
            <a:ext cx="8996541" cy="8723380"/>
          </a:xfrm>
          <a:prstGeom prst="rect">
            <a:avLst/>
          </a:prstGeom>
        </p:spPr>
      </p:pic>
      <p:pic>
        <p:nvPicPr>
          <p:cNvPr id="3" name="Object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68599" y="2448300"/>
            <a:ext cx="6844737" cy="3561532"/>
          </a:xfrm>
          <a:prstGeom prst="rect">
            <a:avLst/>
          </a:prstGeom>
        </p:spPr>
      </p:pic>
      <p:pic>
        <p:nvPicPr>
          <p:cNvPr id="4" name="Object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78096" y="502990"/>
            <a:ext cx="3387033" cy="609509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533333" y="1156587"/>
            <a:ext cx="19352381" cy="47085"/>
            <a:chOff x="-533333" y="1156587"/>
            <a:chExt cx="19352381" cy="4708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533333" y="1156587"/>
              <a:ext cx="19352381" cy="47085"/>
            </a:xfrm>
            <a:prstGeom prst="rect">
              <a:avLst/>
            </a:prstGeom>
          </p:spPr>
        </p:pic>
      </p:grpSp>
      <p:pic>
        <p:nvPicPr>
          <p:cNvPr id="7" name="Object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78096" y="512133"/>
            <a:ext cx="4106787" cy="609509"/>
          </a:xfrm>
          <a:prstGeom prst="rect">
            <a:avLst/>
          </a:prstGeom>
        </p:spPr>
      </p:pic>
      <p:pic>
        <p:nvPicPr>
          <p:cNvPr id="6" name="Object 4">
            <a:extLst>
              <a:ext uri="{FF2B5EF4-FFF2-40B4-BE49-F238E27FC236}">
                <a16:creationId xmlns:a16="http://schemas.microsoft.com/office/drawing/2014/main" id="{7F3E2F13-62D1-4457-AD0B-0F9FDADA4C7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1301" y="1457039"/>
            <a:ext cx="16951518" cy="85924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1146</TotalTime>
  <Words>593</Words>
  <Application>Microsoft Office PowerPoint</Application>
  <PresentationFormat>사용자 지정</PresentationFormat>
  <Paragraphs>112</Paragraphs>
  <Slides>39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39</vt:i4>
      </vt:variant>
    </vt:vector>
  </HeadingPairs>
  <TitlesOfParts>
    <vt:vector size="40" baseType="lpstr"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officegen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officegen</dc:creator>
  <cp:lastModifiedBy>이상학</cp:lastModifiedBy>
  <cp:revision>19</cp:revision>
  <dcterms:created xsi:type="dcterms:W3CDTF">2021-11-10T16:55:35Z</dcterms:created>
  <dcterms:modified xsi:type="dcterms:W3CDTF">2021-11-18T06:33:49Z</dcterms:modified>
</cp:coreProperties>
</file>